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theme/theme6.xml" ContentType="application/vnd.openxmlformats-officedocument.theme+xml"/>
  <Override PartName="/ppt/slideLayouts/slideLayout17.xml" ContentType="application/vnd.openxmlformats-officedocument.presentationml.slideLayout+xml"/>
  <Override PartName="/ppt/theme/theme7.xml" ContentType="application/vnd.openxmlformats-officedocument.theme+xml"/>
  <Override PartName="/ppt/slideLayouts/slideLayout18.xml" ContentType="application/vnd.openxmlformats-officedocument.presentationml.slideLayout+xml"/>
  <Override PartName="/ppt/theme/theme8.xml" ContentType="application/vnd.openxmlformats-officedocument.theme+xml"/>
  <Override PartName="/ppt/slideLayouts/slideLayout19.xml" ContentType="application/vnd.openxmlformats-officedocument.presentationml.slideLayout+xml"/>
  <Override PartName="/ppt/theme/theme9.xml" ContentType="application/vnd.openxmlformats-officedocument.theme+xml"/>
  <Override PartName="/ppt/slideLayouts/slideLayout20.xml" ContentType="application/vnd.openxmlformats-officedocument.presentationml.slideLayout+xml"/>
  <Override PartName="/ppt/theme/theme10.xml" ContentType="application/vnd.openxmlformats-officedocument.theme+xml"/>
  <Override PartName="/ppt/slideLayouts/slideLayout21.xml" ContentType="application/vnd.openxmlformats-officedocument.presentationml.slideLayout+xml"/>
  <Override PartName="/ppt/theme/theme11.xml" ContentType="application/vnd.openxmlformats-officedocument.theme+xml"/>
  <Override PartName="/ppt/slideLayouts/slideLayout22.xml" ContentType="application/vnd.openxmlformats-officedocument.presentationml.slideLayout+xml"/>
  <Override PartName="/ppt/theme/theme12.xml" ContentType="application/vnd.openxmlformats-officedocument.theme+xml"/>
  <Override PartName="/ppt/slideLayouts/slideLayout2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6" r:id="rId3"/>
    <p:sldMasterId id="2147483668" r:id="rId4"/>
    <p:sldMasterId id="2147483670" r:id="rId5"/>
    <p:sldMasterId id="2147483672" r:id="rId6"/>
    <p:sldMasterId id="2147483674" r:id="rId7"/>
    <p:sldMasterId id="2147483676" r:id="rId8"/>
    <p:sldMasterId id="2147483678" r:id="rId9"/>
    <p:sldMasterId id="2147483680" r:id="rId10"/>
    <p:sldMasterId id="2147483682" r:id="rId11"/>
    <p:sldMasterId id="2147483684" r:id="rId12"/>
    <p:sldMasterId id="2147483686" r:id="rId13"/>
  </p:sldMasterIdLst>
  <p:notesMasterIdLst>
    <p:notesMasterId r:id="rId56"/>
  </p:notesMasterIdLst>
  <p:sldIdLst>
    <p:sldId id="256" r:id="rId14"/>
    <p:sldId id="264" r:id="rId15"/>
    <p:sldId id="266" r:id="rId16"/>
    <p:sldId id="257" r:id="rId17"/>
    <p:sldId id="259" r:id="rId18"/>
    <p:sldId id="258" r:id="rId19"/>
    <p:sldId id="260" r:id="rId20"/>
    <p:sldId id="261" r:id="rId21"/>
    <p:sldId id="262" r:id="rId22"/>
    <p:sldId id="263" r:id="rId23"/>
    <p:sldId id="267" r:id="rId24"/>
    <p:sldId id="268" r:id="rId25"/>
    <p:sldId id="269" r:id="rId26"/>
    <p:sldId id="300" r:id="rId27"/>
    <p:sldId id="301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3B3A25-0C90-42DA-97EF-B05B2CFE1CDF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2AADE-7F4A-46E7-B4D1-D8A9BC13FF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808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75766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作为认为一个机构，一个组织必须在很多层面保持一致</a:t>
            </a:r>
            <a:r>
              <a:rPr lang="en-US" altLang="zh-CN" smtClean="0"/>
              <a:t>--</a:t>
            </a:r>
            <a:r>
              <a:rPr lang="zh-CN" altLang="en-US" smtClean="0"/>
              <a:t>共同的实名，同事之间共同的处事原则，做事方式等等。当分歧发生时，其目标不是说服对方他错你对，而是发掘事实，明确行动方案。</a:t>
            </a:r>
            <a:r>
              <a:rPr lang="zh-CN" altLang="en-US" b="1" smtClean="0"/>
              <a:t>求取共识，求取这个动作比共识这个结果更重要，也就是说，我们应该更重视如何有效积极开放地求取，过程比结果更重要。当然作者也针对如何求取，应该怎么求取给了一些建议，求真，务实，积极的态度至关重要。</a:t>
            </a:r>
            <a:endParaRPr lang="zh-CN" altLang="en-US" smtClean="0"/>
          </a:p>
          <a:p>
            <a:r>
              <a:rPr lang="zh-CN" altLang="en-US" smtClean="0"/>
              <a:t>在敏捷世界里，大家还记得第一次</a:t>
            </a:r>
            <a:r>
              <a:rPr lang="en-US" smtClean="0"/>
              <a:t>Scrum/Agile</a:t>
            </a:r>
            <a:r>
              <a:rPr lang="zh-CN" altLang="en-US" smtClean="0"/>
              <a:t>培训的时候，一开始就让小组讨论产生怎么做决策吗？分歧产生的时候怎么来决定？然后团队开始进入实施敏捷的时候，让敏捷团队一开始就共创一个共同的目标远景，在迭代计划的时候大家就</a:t>
            </a:r>
            <a:r>
              <a:rPr lang="en-US" smtClean="0"/>
              <a:t>DoD</a:t>
            </a:r>
            <a:r>
              <a:rPr lang="zh-CN" altLang="en-US" smtClean="0"/>
              <a:t>达成一致，在时间估算的时候，怎么合理的利用分歧让估算更接近事情的真相，更准确，在迭代开发的时候始终围绕一个共同的目标，共同冲刺，共享代码与责任，在回顾的时候就一些重大问题鼓励大家讲出来，进行积极开放讨论，然后达成一致。做的好一点的团队，还会把这些共识，写进团队章程，并共同维护。与作者所倡导的又何其相似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5020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时间久了，信任也来了！从而进一步极度求真。当然</a:t>
            </a:r>
            <a:r>
              <a:rPr lang="en-US" smtClean="0"/>
              <a:t>Scrum</a:t>
            </a:r>
            <a:r>
              <a:rPr lang="zh-CN" altLang="en-US" smtClean="0"/>
              <a:t>价值观也有尊重与开放，与极度求真有类似说明。</a:t>
            </a:r>
            <a:r>
              <a:rPr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</a:t>
            </a:r>
            <a:r>
              <a:rPr lang="zh-CN" alt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非常专注团队、忠诚、信任以及承诺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425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从没有到形成，是否遇到了一些阻力？我们引导敏捷转型的时候，是否想过，希望大家都开诚布公地积极参与，但是会发现，有些人他们不积极，他们不开放，确实会使敏捷实施的效果大打折扣，团队成员习惯了以前命令分派式的任务，在真希望他们以主人公精神参与一些敏捷会议活动的时候，似乎少那么些激情与火候，有些不适应（是亚洲文化与西方文化差异吗，天生中庸内敛吗？）。敏捷导入很多还是团队层面，包括管理层，基层经理，他们的管理行事风格还是传统管理风格，谈到这些的时候，这又是另一个层面了，</a:t>
            </a:r>
            <a:r>
              <a:rPr lang="en-US" altLang="zh-CN" smtClean="0"/>
              <a:t>---</a:t>
            </a:r>
            <a:r>
              <a:rPr lang="zh-CN" altLang="en-US" b="1" smtClean="0"/>
              <a:t>组织变革</a:t>
            </a:r>
            <a:r>
              <a:rPr lang="zh-CN" altLang="en-US" smtClean="0"/>
              <a:t>，部门转型等大命题了，好比改革进入深入区一样，要真正的顶层设计全方位支持这种敏捷文化，从作者所说的这个</a:t>
            </a:r>
            <a:r>
              <a:rPr lang="en-US" smtClean="0"/>
              <a:t>CEO</a:t>
            </a:r>
            <a:r>
              <a:rPr lang="zh-CN" altLang="en-US" smtClean="0"/>
              <a:t>开始，去倡导，设计，捍卫。很同意一句话，真正地敏捷是公司，管理层，团队接受了敏捷思维，思维的改变。我们开始可能比较在意敏捷的实践导入，敏捷流程的导入。</a:t>
            </a:r>
            <a:r>
              <a:rPr lang="zh-CN" altLang="en-US" b="1" smtClean="0"/>
              <a:t>为了更好地让敏捷实践落地，让持续改进自然发生，敏捷文化的营造，传播敏捷思想也需要。这样我们才不是敏捷流程的搬运工，而是播种者，慢慢壮大！</a:t>
            </a:r>
            <a:endParaRPr lang="en-US" altLang="zh-CN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重复的成功结合强大的高层管理支持是唯一坚持变革的方法</a:t>
            </a:r>
            <a:endParaRPr lang="en-US" altLang="zh-CN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smtClean="0"/>
              <a:t>激励，作者一开始就没有强调激励，只是认为这个是附属品，跟上中上水平，</a:t>
            </a:r>
            <a:r>
              <a:rPr lang="en-US" altLang="zh-CN" b="1" smtClean="0"/>
              <a:t>Scrum</a:t>
            </a:r>
            <a:r>
              <a:rPr lang="zh-CN" altLang="en-US" b="1" smtClean="0"/>
              <a:t>也强调内在激励，</a:t>
            </a:r>
            <a:r>
              <a:rPr lang="zh-CN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人们热衷思考并带来想法。你可以从你的小孩身上看到这点。他们想要学习，尝试一切，并且不期待得到任何回报，只是感兴趣地尝试。然而，当他们长大后，很多人通过我们的教育体系、社会和严格分层的商业组织改变了。所以我们要做的就是把这些障碍移除，再次点燃激励的火花。这就是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</a:t>
            </a:r>
            <a:r>
              <a:rPr lang="zh-CN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通过它的设置所做的，并且鼓励自组织，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</a:t>
            </a:r>
            <a:r>
              <a:rPr lang="zh-CN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甚至还提供一个火焰虫，称之为</a:t>
            </a:r>
            <a:r>
              <a:rPr 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Scrum Master，</a:t>
            </a:r>
            <a:r>
              <a:rPr lang="zh-CN" altLang="en-US" sz="1200" b="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帮助大家燃起火焰。</a:t>
            </a:r>
            <a:r>
              <a:rPr lang="zh-CN" altLang="en-US" b="1" smtClean="0"/>
              <a:t>在中国呢？</a:t>
            </a:r>
            <a:endParaRPr lang="zh-CN" altLang="en-US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0429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8566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26BFF-73B1-40BD-BED1-1698930A827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81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可以把</a:t>
            </a:r>
            <a:r>
              <a:rPr lang="en-US" altLang="zh-CN" dirty="0" smtClean="0"/>
              <a:t>《</a:t>
            </a:r>
            <a:r>
              <a:rPr lang="zh-CN" altLang="en-US" dirty="0" smtClean="0"/>
              <a:t>原则</a:t>
            </a:r>
            <a:r>
              <a:rPr lang="en-US" altLang="zh-CN" dirty="0" smtClean="0"/>
              <a:t>》</a:t>
            </a:r>
            <a:r>
              <a:rPr lang="zh-CN" altLang="en-US" dirty="0" smtClean="0"/>
              <a:t>当做一本工具书（生活</a:t>
            </a:r>
            <a:r>
              <a:rPr lang="en-US" altLang="zh-CN" dirty="0" smtClean="0"/>
              <a:t>/</a:t>
            </a:r>
            <a:r>
              <a:rPr lang="zh-CN" altLang="en-US" dirty="0" smtClean="0"/>
              <a:t>做人的原则、工作的原则）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26BFF-73B1-40BD-BED1-1698930A8279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5843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如何建立和优化团队做事的系统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26BFF-73B1-40BD-BED1-1698930A827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9561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印象最深刻的一句话：通过极度透明、极度求真，实现人尽其才，从事有意义的工作、发展有意义的人际关系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26BFF-73B1-40BD-BED1-1698930A8279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197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第一，我们每个人要努力去找到自己的原则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第二，我们要把自己的原则写下来，持续迭代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第三，我们做选择时，对照自己写下来的原则。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​ </a:t>
            </a:r>
            <a:endParaRPr kumimoji="0" lang="en-US" altLang="zh-CN" sz="12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1，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言必行、行必果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。靠谱是项目经理的标签，答应的事情、制定的计划即使其他人都以忘记，项目经理也需要拿结果说话。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​ 2、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信仰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。项目经理需要有一种信仰，一种能够把事情做闭环的信仰、一种在遇到阻力时坚定推进事情的信仰、一种强烈自驱去把事情做成的信仰。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​ 3，</a:t>
            </a:r>
            <a:r>
              <a:rPr kumimoji="0" lang="zh-CN" altLang="zh-CN" sz="1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既要有原则，又要有灵活性</a:t>
            </a: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。为业务目标服务，制度原则需要不断的迭代和优化，不同时期/环境需要灵活运用这些原则。</a:t>
            </a:r>
            <a:endParaRPr kumimoji="0" lang="zh-CN" altLang="zh-CN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26BFF-73B1-40BD-BED1-1698930A827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7891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302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绝大多数人本能的不愿意表达分歧，因为较低层次的你认为分歧是冲突。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23A5C127-CB05-47B6-8D1E-7BC74A68F508}" type="datetime8">
              <a:rPr lang="en-US" sz="1800" kern="0" smtClean="0">
                <a:solidFill>
                  <a:sysClr val="windowText" lastClr="000000"/>
                </a:solidFill>
              </a:rPr>
              <a:pPr>
                <a:defRPr/>
              </a:pPr>
              <a:t>3/3/2018 10:47 AM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</a:rPr>
              <a:pPr>
                <a:defRPr/>
              </a:pPr>
              <a:t>20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69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分歧不是沟通不良造成的，相反，不同的思维方式导致了沟通不良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880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分歧不是沟通不良造成的，相反，不同的思维方式导致了沟通不良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BCEA92-F142-4D57-B507-37BDAF44710C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706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>
              <a:defRPr/>
            </a:pPr>
            <a:r>
              <a:rPr lang="en-US" sz="400" kern="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2014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>
              <a:defRPr/>
            </a:pPr>
            <a:fld id="{23A5C127-CB05-47B6-8D1E-7BC74A68F508}" type="datetime8">
              <a:rPr lang="en-US" sz="1800" kern="0" smtClean="0">
                <a:solidFill>
                  <a:sysClr val="windowText" lastClr="000000"/>
                </a:solidFill>
              </a:rPr>
              <a:pPr>
                <a:defRPr/>
              </a:pPr>
              <a:t>3/3/2018 10:47 AM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B4008EB6-D09E-4580-8CD6-DDB14511944F}" type="slidenum">
              <a:rPr lang="en-US" sz="1800" kern="0" smtClean="0">
                <a:solidFill>
                  <a:sysClr val="windowText" lastClr="000000"/>
                </a:solidFill>
              </a:rPr>
              <a:pPr>
                <a:defRPr/>
              </a:pPr>
              <a:t>25</a:t>
            </a:fld>
            <a:endParaRPr lang="en-US" sz="18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464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优秀的组织拥有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>
                <a:solidFill>
                  <a:srgbClr val="FF0000"/>
                </a:solidFill>
              </a:rPr>
              <a:t>优秀的文化</a:t>
            </a:r>
            <a:endParaRPr lang="en-US" altLang="zh-CN" smtClean="0">
              <a:solidFill>
                <a:srgbClr val="FF0000"/>
              </a:solidFill>
            </a:endParaRPr>
          </a:p>
          <a:p>
            <a:r>
              <a:rPr lang="zh-CN" altLang="en-US" smtClean="0"/>
              <a:t>优秀的人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文化这个东西有时候很虚，但是得承认，它有时候确实是一个组织的灵魂。得有人去布道，播种，然后捍卫，慢慢地其他人会被文化同化，组织行为走在良好的惯性上，又不断强化着文化。就像本书的作者一样，倾注很多精力去传播，落实到具体实践中，并丰富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20966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在极度求真上，优秀的文化不掩盖问题和分歧，而是公开妥善解决。这就要求大家都开诚布公，同时大家都要有主人翁精神，并积极营造一种气氛，让每个人都有权利及义务了解合理之事，不可以保持异议却缄默不语。</a:t>
            </a:r>
          </a:p>
          <a:p>
            <a:r>
              <a:rPr lang="zh-CN" altLang="en-US" smtClean="0"/>
              <a:t>在极度求真的基础上，把事情的实情摆到桌面上来谈，好事也好，坏事也罢，都让他们充分显示出来，接受大家的质疑，挑战，思维压力测试。从而做到极度透明，减少犯错的可能性，最好的观点脱颖而出。</a:t>
            </a:r>
          </a:p>
          <a:p>
            <a:r>
              <a:rPr lang="zh-CN" altLang="en-US" smtClean="0"/>
              <a:t>巧合地是，</a:t>
            </a:r>
            <a:r>
              <a:rPr lang="en-US" smtClean="0"/>
              <a:t>Scrum</a:t>
            </a:r>
            <a:r>
              <a:rPr lang="zh-CN" altLang="en-US" smtClean="0"/>
              <a:t>三大支柱之一的透明性也对追求透明情有独钟，看板所展示的开发进度，大家每天站会说明的开发情况，迭代中完成情况等等，无不展示着透明性，再更进一步的是，还可以通过一些大家愿意接受的可视化的手段让大家更好地认识，而不仅仅是透明体。在我自己具体实践中，我也感受到了透明性的好处，当我看到一个比较重要的问题时，我会想到让它去暴露出来，如果要引起团队的重视，我会更好地让它可视化出来。我了解到</a:t>
            </a:r>
            <a:r>
              <a:rPr lang="en-US" altLang="zh-CN" smtClean="0"/>
              <a:t>《</a:t>
            </a:r>
            <a:r>
              <a:rPr lang="zh-CN" altLang="en-US" smtClean="0"/>
              <a:t>敏捷革命</a:t>
            </a:r>
            <a:r>
              <a:rPr lang="en-US" altLang="zh-CN" smtClean="0"/>
              <a:t>》</a:t>
            </a:r>
            <a:r>
              <a:rPr lang="zh-CN" altLang="en-US" smtClean="0"/>
              <a:t>一书也针对透明性有所论述，大家可以对照去了解。所以当你觉得“无力“时，别忘了”透明性“这个有力的工具，让你更好地影响团队。团队工作不再有秘密，你也一样。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981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人非圣贤孰能无过，前车之鉴，后事之师。失败是成功之母等等。我们可以用很多类似名句来体会这个原则含义，营造一个对失败宽容的文化。如何宽容？也不是没有底线的宽容，作者给了一个例子，比如借一辆车给你开，他能接受的程度是，你可以刮刮油漆，撞几个凹痕，但是如果你说回来后，车子被毁的不成样子，不能开了都，不能接受。避免这样，当然这涉及到每个人对风险敏感度的喜好。</a:t>
            </a:r>
          </a:p>
          <a:p>
            <a:r>
              <a:rPr lang="zh-CN" altLang="en-US" smtClean="0"/>
              <a:t>犯了错后，首先正确地意识到错误后，要想想怎么改正，避免下次再犯。</a:t>
            </a:r>
          </a:p>
          <a:p>
            <a:r>
              <a:rPr lang="zh-CN" altLang="en-US" smtClean="0"/>
              <a:t>针对这点，敏捷有个词汇比较契合</a:t>
            </a:r>
            <a:r>
              <a:rPr lang="en-US" altLang="zh-CN" smtClean="0"/>
              <a:t>---</a:t>
            </a:r>
            <a:r>
              <a:rPr lang="zh-CN" altLang="en-US" b="1" smtClean="0"/>
              <a:t>持续改进</a:t>
            </a:r>
            <a:r>
              <a:rPr lang="zh-CN" altLang="en-US" smtClean="0"/>
              <a:t>，或者说</a:t>
            </a:r>
            <a:r>
              <a:rPr lang="en-US" smtClean="0"/>
              <a:t>Scrum</a:t>
            </a:r>
            <a:r>
              <a:rPr lang="zh-CN" altLang="en-US" smtClean="0"/>
              <a:t>的另外两个支柱也能说明，检视和适应。敏捷本身也是基于经验性学习，一开始允许犯错，然后逐渐进步，直至对问题的了解越来越清晰，越有把握。一个优秀的敏捷团队每天，每个迭代不断地在检视着自己的工作，又不断调整改进。</a:t>
            </a:r>
          </a:p>
          <a:p>
            <a:r>
              <a:rPr lang="zh-CN" altLang="en-US" smtClean="0"/>
              <a:t>每天的开发进度同步，遇到障碍后的调整，每个迭代犯过错误的回顾总结分析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EAEADD-E14C-4CA4-8497-DAEBF125DDD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59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468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1836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712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2345709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0235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ark Callout with small Non-bullete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97273"/>
            <a:ext cx="4868985" cy="1643527"/>
          </a:xfrm>
        </p:spPr>
        <p:txBody>
          <a:bodyPr wrap="square" lIns="91440" rIns="9144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None/>
              <a:tabLst/>
              <a:defRPr lang="en-US" sz="2800" b="0" kern="1200" spc="0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r>
              <a:rPr lang="en-US" dirty="0"/>
              <a:t>A short introduction</a:t>
            </a:r>
            <a:br>
              <a:rPr lang="en-US" dirty="0"/>
            </a:br>
            <a:r>
              <a:rPr lang="en-US" dirty="0"/>
              <a:t>to the data, revealing</a:t>
            </a:r>
            <a:br>
              <a:rPr lang="en-US" dirty="0"/>
            </a:br>
            <a:r>
              <a:rPr lang="en-US" dirty="0"/>
              <a:t>points one at a time, will enhance comprehension.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6096000" y="419100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>
          <a:xfrm>
            <a:off x="555244" y="0"/>
            <a:ext cx="4083304" cy="1357295"/>
          </a:xfrm>
          <a:prstGeom prst="rect">
            <a:avLst/>
          </a:prstGeom>
        </p:spPr>
        <p:txBody>
          <a:bodyPr lIns="146304" tIns="420624" rIns="146304" anchor="t" anchorCtr="0"/>
          <a:lstStyle>
            <a:lvl1pPr algn="ctr">
              <a:defRPr lang="en-US" sz="3200" b="0" kern="1200" spc="60" baseline="0" dirty="0">
                <a:solidFill>
                  <a:schemeClr val="bg1"/>
                </a:soli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title style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6096000" y="2599498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096000" y="4779896"/>
            <a:ext cx="5671764" cy="1843069"/>
          </a:xfrm>
        </p:spPr>
        <p:txBody>
          <a:bodyPr/>
          <a:lstStyle>
            <a:lvl1pPr marL="0" indent="0" algn="l">
              <a:buNone/>
              <a:defRPr sz="22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 algn="l">
              <a:buNone/>
              <a:defRPr sz="20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2pPr>
            <a:lvl3pPr marL="0" indent="0" algn="l">
              <a:buNone/>
              <a:defRPr sz="18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3pPr>
            <a:lvl4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4pPr>
            <a:lvl5pPr marL="0" indent="0" algn="l">
              <a:buNone/>
              <a:defRPr sz="1600">
                <a:gradFill>
                  <a:gsLst>
                    <a:gs pos="15000">
                      <a:schemeClr val="bg1"/>
                    </a:gs>
                    <a:gs pos="47000">
                      <a:schemeClr val="bg1"/>
                    </a:gs>
                  </a:gsLst>
                  <a:lin ang="5400000" scaled="1"/>
                </a:gradFill>
                <a:latin typeface="+mn-lt"/>
              </a:defRPr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55108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9717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274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773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3330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2000668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371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ONUT BASE SECTION DIVI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/>
          <p:cNvSpPr/>
          <p:nvPr userDrawn="1"/>
        </p:nvSpPr>
        <p:spPr>
          <a:xfrm>
            <a:off x="2861702" y="157952"/>
            <a:ext cx="6483179" cy="648317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448777" y="2935629"/>
            <a:ext cx="5208335" cy="927824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95000"/>
              </a:lnSpc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9" name="dots"/>
          <p:cNvSpPr>
            <a:spLocks noChangeAspect="1"/>
          </p:cNvSpPr>
          <p:nvPr userDrawn="1"/>
        </p:nvSpPr>
        <p:spPr>
          <a:xfrm>
            <a:off x="3448777" y="745024"/>
            <a:ext cx="5309024" cy="5309025"/>
          </a:xfrm>
          <a:prstGeom prst="ellipse">
            <a:avLst/>
          </a:prstGeom>
          <a:noFill/>
          <a:ln w="184150" cap="rnd" cmpd="sng" algn="ctr">
            <a:solidFill>
              <a:schemeClr val="accent4"/>
            </a:solidFill>
            <a:prstDash val="sysDot"/>
          </a:ln>
          <a:effectLst/>
        </p:spPr>
        <p:txBody>
          <a:bodyPr rtlCol="0" anchor="ctr"/>
          <a:lstStyle/>
          <a:p>
            <a:pPr algn="ctr" defTabSz="457200">
              <a:defRPr/>
            </a:pPr>
            <a:endParaRPr lang="en-US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91215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129304" y="0"/>
            <a:ext cx="6062696" cy="6856100"/>
          </a:xfrm>
          <a:blipFill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3600" b="1" cap="none" baseline="0">
                <a:solidFill>
                  <a:srgbClr val="FFC000"/>
                </a:solidFill>
                <a:latin typeface="+mn-lt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837561" y="6484937"/>
            <a:ext cx="3877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5AE1514C-5E56-4738-A1FF-4B1CFD2A3E36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8" hasCustomPrompt="1"/>
          </p:nvPr>
        </p:nvSpPr>
        <p:spPr>
          <a:xfrm>
            <a:off x="18759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0" y="3429000"/>
            <a:ext cx="6096000" cy="2594043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spcAft>
                <a:spcPts val="600"/>
              </a:spcAft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0" y="1554163"/>
            <a:ext cx="6096000" cy="548957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12" name="Slide Number Placeholder 7"/>
          <p:cNvSpPr txBox="1">
            <a:spLocks/>
          </p:cNvSpPr>
          <p:nvPr userDrawn="1"/>
        </p:nvSpPr>
        <p:spPr>
          <a:xfrm>
            <a:off x="10343911" y="6498718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997E989-D798-4C62-8E93-3D2D613C2488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0520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50-50 Left Photo Layout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 flipH="1">
            <a:off x="-1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094443" y="3425619"/>
            <a:ext cx="6097555" cy="2754087"/>
          </a:xfrm>
        </p:spPr>
        <p:txBody>
          <a:bodyPr anchor="t" anchorCtr="0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3000"/>
              </a:spcAft>
              <a:buNone/>
              <a:defRPr lang="en-US" sz="3600" b="0" i="0" kern="1200" spc="0" baseline="0" dirty="0">
                <a:gradFill>
                  <a:gsLst>
                    <a:gs pos="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algn="ctr">
              <a:defRPr sz="2800"/>
            </a:lvl2pPr>
            <a:lvl3pPr algn="ctr">
              <a:defRPr 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algn="ctr">
              <a:defRPr sz="2000" b="1"/>
            </a:lvl4pPr>
            <a:lvl5pPr algn="ctr">
              <a:defRPr sz="18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094443" y="1554163"/>
            <a:ext cx="6097556" cy="535531"/>
          </a:xfrm>
        </p:spPr>
        <p:txBody>
          <a:bodyPr/>
          <a:lstStyle>
            <a:lvl1pPr algn="ctr">
              <a:defRPr sz="3600" b="0">
                <a:latin typeface="+mj-lt"/>
              </a:defRPr>
            </a:lvl1pPr>
            <a:lvl2pPr algn="ctr">
              <a:defRPr lang="en-US" sz="3200" b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marL="0" lvl="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pPr>
            <a:r>
              <a:rPr lang="en-US" altLang="zh-CN"/>
              <a:t>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8" hasCustomPrompt="1"/>
          </p:nvPr>
        </p:nvSpPr>
        <p:spPr>
          <a:xfrm>
            <a:off x="7743349" y="419100"/>
            <a:ext cx="2377440" cy="840230"/>
          </a:xfrm>
        </p:spPr>
        <p:txBody>
          <a:bodyPr lIns="146304" rIns="146304"/>
          <a:lstStyle>
            <a:lvl1pPr marL="0" algn="ctr" defTabSz="914400" rtl="0" eaLnBrk="1" latinLnBrk="0" hangingPunct="1">
              <a:defRPr lang="en-US" sz="5400" kern="1200" dirty="0">
                <a:solidFill>
                  <a:schemeClr val="accent4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defRPr>
            </a:lvl1pPr>
            <a:lvl2pPr algn="ctr"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algn="ctr">
              <a:defRPr sz="1800"/>
            </a:lvl3pPr>
            <a:lvl4pPr algn="ctr">
              <a:defRPr sz="1800">
                <a:latin typeface="+mn-lt"/>
              </a:defRPr>
            </a:lvl4pPr>
            <a:lvl5pPr algn="ctr">
              <a:defRPr sz="1600">
                <a:latin typeface="+mn-lt"/>
              </a:defRPr>
            </a:lvl5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8715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with numb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/>
          <p:cNvSpPr/>
          <p:nvPr userDrawn="1"/>
        </p:nvSpPr>
        <p:spPr>
          <a:xfrm>
            <a:off x="3803737" y="-65233"/>
            <a:ext cx="4584526" cy="2297766"/>
          </a:xfrm>
          <a:custGeom>
            <a:avLst/>
            <a:gdLst>
              <a:gd name="connsiteX0" fmla="*/ 278 w 4584526"/>
              <a:gd name="connsiteY0" fmla="*/ 0 h 2297766"/>
              <a:gd name="connsiteX1" fmla="*/ 4584248 w 4584526"/>
              <a:gd name="connsiteY1" fmla="*/ 0 h 2297766"/>
              <a:gd name="connsiteX2" fmla="*/ 4584526 w 4584526"/>
              <a:gd name="connsiteY2" fmla="*/ 5503 h 2297766"/>
              <a:gd name="connsiteX3" fmla="*/ 2292263 w 4584526"/>
              <a:gd name="connsiteY3" fmla="*/ 2297766 h 2297766"/>
              <a:gd name="connsiteX4" fmla="*/ 0 w 4584526"/>
              <a:gd name="connsiteY4" fmla="*/ 5503 h 22977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84526" h="2297766">
                <a:moveTo>
                  <a:pt x="278" y="0"/>
                </a:moveTo>
                <a:lnTo>
                  <a:pt x="4584248" y="0"/>
                </a:lnTo>
                <a:lnTo>
                  <a:pt x="4584526" y="5503"/>
                </a:lnTo>
                <a:cubicBezTo>
                  <a:pt x="4584526" y="1271485"/>
                  <a:pt x="3558245" y="2297766"/>
                  <a:pt x="2292263" y="2297766"/>
                </a:cubicBezTo>
                <a:cubicBezTo>
                  <a:pt x="1026281" y="2297766"/>
                  <a:pt x="0" y="1271485"/>
                  <a:pt x="0" y="5503"/>
                </a:cubicBezTo>
                <a:close/>
              </a:path>
            </a:pathLst>
          </a:cu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kern="0">
              <a:solidFill>
                <a:srgbClr val="FFFFFF"/>
              </a:solidFill>
            </a:endParaRPr>
          </a:p>
        </p:txBody>
      </p:sp>
      <p:sp>
        <p:nvSpPr>
          <p:cNvPr id="17" name="Footer Placeholder 4"/>
          <p:cNvSpPr txBox="1">
            <a:spLocks/>
          </p:cNvSpPr>
          <p:nvPr userDrawn="1"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02995" y="3383280"/>
            <a:ext cx="11660405" cy="625641"/>
          </a:xfrm>
          <a:prstGeom prst="rect">
            <a:avLst/>
          </a:prstGeom>
        </p:spPr>
        <p:txBody>
          <a:bodyPr vert="horz" lIns="457200" tIns="45720" rIns="45720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1" i="0" kern="1200" spc="40" baseline="0" dirty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pPr marL="0" marR="0" lvl="0" indent="0" fontAlgn="auto"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923323" y="186061"/>
            <a:ext cx="4376615" cy="627351"/>
          </a:xfrm>
        </p:spPr>
        <p:txBody>
          <a:bodyPr/>
          <a:lstStyle>
            <a:lvl1pPr algn="ctr">
              <a:defRPr sz="2000">
                <a:solidFill>
                  <a:schemeClr val="bg1"/>
                </a:solidFill>
              </a:defRPr>
            </a:lvl1pPr>
            <a:lvl2pPr algn="ctr">
              <a:defRPr sz="1400"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Add Your Section Title Here</a:t>
            </a:r>
          </a:p>
          <a:p>
            <a:pPr lvl="1"/>
            <a:r>
              <a:rPr lang="en-US" dirty="0"/>
              <a:t>1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1" y="4206240"/>
            <a:ext cx="11658600" cy="424732"/>
          </a:xfrm>
        </p:spPr>
        <p:txBody>
          <a:bodyPr lIns="457200" rIns="457200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0" lang="en-US" sz="2400" b="0" i="0" u="none" strike="noStrike" kern="1200" cap="none" spc="0" normalizeH="0" baseline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85000"/>
                    <a:lumOff val="15000"/>
                  </a:srgbClr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Add a short summary sentence here about title/statement above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737094" y="1007413"/>
            <a:ext cx="792205" cy="1200329"/>
          </a:xfrm>
        </p:spPr>
        <p:txBody>
          <a:bodyPr wrap="none" anchor="ctr"/>
          <a:lstStyle>
            <a:lvl1pPr algn="ctr">
              <a:defRPr kumimoji="0" lang="en-US" sz="8000" b="1" i="0" u="none" strike="noStrike" kern="1200" cap="none" spc="0" normalizeH="0" baseline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61291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539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771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42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19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03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503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88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2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2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2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3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2704F7-2337-40CC-A30F-8EAD3DC6A91B}" type="datetimeFigureOut">
              <a:rPr lang="zh-CN" altLang="en-US" smtClean="0"/>
              <a:t>2018/3/3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00A9F-0D5A-407B-8FD9-AC246776C9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866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293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777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3312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297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10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88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434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651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20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775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37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75347"/>
            <a:ext cx="11658600" cy="1870769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304800" y="419100"/>
            <a:ext cx="11658600" cy="590931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sp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11668594" y="6484937"/>
            <a:ext cx="523406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4997E989-D798-4C62-8E93-3D2D613C2488}" type="slidenum">
              <a:rPr lang="en-US" smtClean="0">
                <a:solidFill>
                  <a:srgbClr val="0074AF"/>
                </a:solidFill>
              </a:rPr>
              <a:pPr/>
              <a:t>‹#›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45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i="0" kern="1200" spc="300" dirty="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Segoe UI Semibold" panose="020B0702040204020203" pitchFamily="34" charset="0"/>
          <a:ea typeface="+mn-ea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1" kern="1200">
          <a:gradFill>
            <a:gsLst>
              <a:gs pos="15000">
                <a:schemeClr val="tx1"/>
              </a:gs>
              <a:gs pos="47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orient="horz" pos="2160">
          <p15:clr>
            <a:srgbClr val="F26B43"/>
          </p15:clr>
        </p15:guide>
        <p15:guide id="4294967295" pos="3840">
          <p15:clr>
            <a:srgbClr val="F26B43"/>
          </p15:clr>
        </p15:guide>
        <p15:guide id="4294967295" pos="192">
          <p15:clr>
            <a:srgbClr val="F26B43"/>
          </p15:clr>
        </p15:guide>
        <p15:guide id="4294967295" pos="7536">
          <p15:clr>
            <a:srgbClr val="F26B43"/>
          </p15:clr>
        </p15:guide>
        <p15:guide id="4294967295" orient="horz" pos="264">
          <p15:clr>
            <a:srgbClr val="F26B43"/>
          </p15:clr>
        </p15:guide>
        <p15:guide id="4294967295" orient="horz" pos="792">
          <p15:clr>
            <a:srgbClr val="F26B43"/>
          </p15:clr>
        </p15:guide>
        <p15:guide id="4294967295" orient="horz" pos="42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zhihu.com/question/40313706/answer/85979738" TargetMode="External"/><Relationship Id="rId4" Type="http://schemas.openxmlformats.org/officeDocument/2006/relationships/hyperlink" Target="http://www.infoq.com/cn/articles/book-the-scrum-cultur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我的历程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500" y="169631"/>
            <a:ext cx="10498186" cy="668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18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587490" y="-1853876"/>
            <a:ext cx="6534801" cy="10508779"/>
          </a:xfrm>
        </p:spPr>
      </p:pic>
    </p:spTree>
    <p:extLst>
      <p:ext uri="{BB962C8B-B14F-4D97-AF65-F5344CB8AC3E}">
        <p14:creationId xmlns:p14="http://schemas.microsoft.com/office/powerpoint/2010/main" val="4067794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82806" y="1954876"/>
            <a:ext cx="9144000" cy="2387600"/>
          </a:xfrm>
        </p:spPr>
        <p:txBody>
          <a:bodyPr>
            <a:normAutofit/>
          </a:bodyPr>
          <a:lstStyle/>
          <a:p>
            <a:r>
              <a:rPr lang="zh-CN" altLang="en-US" sz="8000" b="1" dirty="0" smtClean="0"/>
              <a:t>生活</a:t>
            </a:r>
            <a:r>
              <a:rPr lang="zh-CN" altLang="en-US" sz="8000" b="1" dirty="0"/>
              <a:t>的原则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9837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拥抱现实 应对现实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直面“严酷的现实”不断的进化 不进化就死亡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34902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五步流程实现你的人生愿望</a:t>
            </a:r>
            <a:endParaRPr lang="zh-CN" altLang="en-US" sz="66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67678" y="-676"/>
            <a:ext cx="4725301" cy="8108031"/>
          </a:xfrm>
        </p:spPr>
      </p:pic>
      <p:sp>
        <p:nvSpPr>
          <p:cNvPr id="6" name="文本框 5"/>
          <p:cNvSpPr txBox="1"/>
          <p:nvPr/>
        </p:nvSpPr>
        <p:spPr>
          <a:xfrm>
            <a:off x="7357402" y="1671092"/>
            <a:ext cx="46987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 smtClean="0"/>
              <a:t>成功所需要的技能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959128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我的原则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永远只选择鼓励他人</a:t>
            </a:r>
            <a:endParaRPr lang="en-US" altLang="zh-CN" sz="4400" b="1" dirty="0" smtClean="0"/>
          </a:p>
          <a:p>
            <a:r>
              <a:rPr lang="zh-CN" altLang="en-US" sz="4400" b="1" dirty="0" smtClean="0"/>
              <a:t>相信试错是进步的唯一途径</a:t>
            </a:r>
            <a:endParaRPr lang="en-US" altLang="zh-CN" sz="4400" b="1" dirty="0" smtClean="0"/>
          </a:p>
          <a:p>
            <a:r>
              <a:rPr lang="zh-CN" altLang="en-US" sz="4400" b="1" dirty="0"/>
              <a:t>做</a:t>
            </a:r>
            <a:r>
              <a:rPr lang="zh-CN" altLang="en-US" sz="4400" b="1" dirty="0" smtClean="0"/>
              <a:t>了再说，而不是说了也不做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488911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 smtClean="0"/>
              <a:t>生活原则之如何有效的决策</a:t>
            </a:r>
            <a:endParaRPr lang="zh-CN" altLang="en-US" sz="8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 smtClean="0"/>
              <a:t>       </a:t>
            </a:r>
            <a:endParaRPr lang="en-US" altLang="zh-CN" sz="4800" dirty="0" smtClean="0"/>
          </a:p>
          <a:p>
            <a:r>
              <a:rPr lang="en-US" altLang="zh-CN" sz="4800" dirty="0"/>
              <a:t>	</a:t>
            </a:r>
            <a:r>
              <a:rPr lang="en-US" altLang="zh-CN" sz="4800" dirty="0" smtClean="0"/>
              <a:t>				</a:t>
            </a:r>
            <a:r>
              <a:rPr lang="zh-CN" altLang="en-US" sz="4800" dirty="0" smtClean="0"/>
              <a:t>伍云飞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94902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43AF36-EA92-4EBB-9065-41F046FA5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4942" y="586022"/>
            <a:ext cx="2236510" cy="1200329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决策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34487838-8D8E-42AF-A123-F71FA7620D53}"/>
              </a:ext>
            </a:extLst>
          </p:cNvPr>
          <p:cNvSpPr txBox="1">
            <a:spLocks/>
          </p:cNvSpPr>
          <p:nvPr/>
        </p:nvSpPr>
        <p:spPr>
          <a:xfrm>
            <a:off x="562495" y="3579659"/>
            <a:ext cx="11887200" cy="6463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solidFill>
                  <a:schemeClr val="tx1"/>
                </a:solidFill>
              </a:rPr>
              <a:t>未来三年，我应该在哪年在杭州城南买套学区房？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79039"/>
      </p:ext>
    </p:extLst>
  </p:cSld>
  <p:clrMapOvr>
    <a:masterClrMapping/>
  </p:clrMapOvr>
  <p:transition spd="slow">
    <p:push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 dirty="0">
              <a:solidFill>
                <a:srgbClr val="FFC000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zh-CN" altLang="en-US" sz="4400" b="1" dirty="0">
                <a:solidFill>
                  <a:srgbClr val="FFC000"/>
                </a:solidFill>
              </a:rPr>
              <a:t>自我意识障碍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>
                <a:solidFill>
                  <a:srgbClr val="FFFFFF"/>
                </a:solidFill>
              </a:rPr>
              <a:pPr/>
              <a:t>17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1026" name="Picture 2" descr="相关图片">
            <a:extLst>
              <a:ext uri="{FF2B5EF4-FFF2-40B4-BE49-F238E27FC236}">
                <a16:creationId xmlns:a16="http://schemas.microsoft.com/office/drawing/2014/main" xmlns="" id="{1C4B8317-4810-48CD-A59F-44B3F86445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1" t="4800" r="6024" b="18938"/>
          <a:stretch/>
        </p:blipFill>
        <p:spPr bwMode="auto">
          <a:xfrm>
            <a:off x="4638548" y="1612669"/>
            <a:ext cx="6134793" cy="4721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0498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5" name="Freeform: Shape 64"/>
          <p:cNvSpPr>
            <a:spLocks noChangeAspect="1"/>
          </p:cNvSpPr>
          <p:nvPr/>
        </p:nvSpPr>
        <p:spPr>
          <a:xfrm>
            <a:off x="232519" y="-2693505"/>
            <a:ext cx="4728754" cy="4728754"/>
          </a:xfrm>
          <a:custGeom>
            <a:avLst/>
            <a:gdLst>
              <a:gd name="connsiteX0" fmla="*/ 244064 w 488128"/>
              <a:gd name="connsiteY0" fmla="*/ 0 h 488128"/>
              <a:gd name="connsiteX1" fmla="*/ 488128 w 488128"/>
              <a:gd name="connsiteY1" fmla="*/ 244064 h 488128"/>
              <a:gd name="connsiteX2" fmla="*/ 244064 w 488128"/>
              <a:gd name="connsiteY2" fmla="*/ 488128 h 488128"/>
              <a:gd name="connsiteX3" fmla="*/ 0 w 488128"/>
              <a:gd name="connsiteY3" fmla="*/ 244064 h 488128"/>
              <a:gd name="connsiteX4" fmla="*/ 244064 w 488128"/>
              <a:gd name="connsiteY4" fmla="*/ 0 h 488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8" h="488128">
                <a:moveTo>
                  <a:pt x="244064" y="0"/>
                </a:moveTo>
                <a:cubicBezTo>
                  <a:pt x="378857" y="0"/>
                  <a:pt x="488128" y="109271"/>
                  <a:pt x="488128" y="244064"/>
                </a:cubicBezTo>
                <a:cubicBezTo>
                  <a:pt x="488128" y="378857"/>
                  <a:pt x="378857" y="488128"/>
                  <a:pt x="244064" y="488128"/>
                </a:cubicBezTo>
                <a:cubicBezTo>
                  <a:pt x="109271" y="488128"/>
                  <a:pt x="0" y="378857"/>
                  <a:pt x="0" y="244064"/>
                </a:cubicBezTo>
                <a:cubicBezTo>
                  <a:pt x="0" y="109271"/>
                  <a:pt x="109271" y="0"/>
                  <a:pt x="24406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AU" kern="0" dirty="0">
              <a:solidFill>
                <a:srgbClr val="FFC000"/>
              </a:solidFill>
            </a:endParaRP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555244" y="0"/>
            <a:ext cx="4083304" cy="1080296"/>
          </a:xfrm>
        </p:spPr>
        <p:txBody>
          <a:bodyPr/>
          <a:lstStyle/>
          <a:p>
            <a:r>
              <a:rPr lang="zh-CN" altLang="en-US" sz="4400" b="1" dirty="0">
                <a:solidFill>
                  <a:srgbClr val="FFC000"/>
                </a:solidFill>
              </a:rPr>
              <a:t>思维盲点障碍</a:t>
            </a:r>
            <a:endParaRPr lang="en-US" sz="4400" b="1" dirty="0">
              <a:solidFill>
                <a:srgbClr val="FFC000"/>
              </a:solidFill>
            </a:endParaRPr>
          </a:p>
        </p:txBody>
      </p:sp>
      <p:sp>
        <p:nvSpPr>
          <p:cNvPr id="66" name="Slide Number Placeholder 6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997E989-D798-4C62-8E93-3D2D613C2488}" type="slidenum">
              <a:rPr lang="en-US" smtClean="0">
                <a:solidFill>
                  <a:srgbClr val="FFFFFF"/>
                </a:solidFill>
              </a:rPr>
              <a:pPr/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2050" name="Picture 2" descr="blind spot elephant guys">
            <a:extLst>
              <a:ext uri="{FF2B5EF4-FFF2-40B4-BE49-F238E27FC236}">
                <a16:creationId xmlns:a16="http://schemas.microsoft.com/office/drawing/2014/main" xmlns="" id="{F6626474-2234-464C-A813-E00168625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818" y="2035249"/>
            <a:ext cx="6807777" cy="4084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4601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9673A78-1E8C-49F6-8A49-0D7438114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1905" y="2517775"/>
            <a:ext cx="5208335" cy="1846659"/>
          </a:xfrm>
        </p:spPr>
        <p:txBody>
          <a:bodyPr/>
          <a:lstStyle/>
          <a:p>
            <a:r>
              <a:rPr lang="zh-CN" altLang="en-US" sz="6000" dirty="0">
                <a:solidFill>
                  <a:schemeClr val="bg1"/>
                </a:solidFill>
              </a:rPr>
              <a:t>头脑极度开放</a:t>
            </a:r>
            <a:r>
              <a:rPr lang="en-US" altLang="zh-CN" sz="6000" dirty="0">
                <a:solidFill>
                  <a:schemeClr val="bg1"/>
                </a:solidFill>
              </a:rPr>
              <a:t/>
            </a:r>
            <a:br>
              <a:rPr lang="en-US" altLang="zh-CN" sz="6000" dirty="0">
                <a:solidFill>
                  <a:schemeClr val="bg1"/>
                </a:solidFill>
              </a:rPr>
            </a:br>
            <a:r>
              <a:rPr lang="zh-CN" altLang="en-US" sz="6000" dirty="0">
                <a:solidFill>
                  <a:schemeClr val="bg1"/>
                </a:solidFill>
              </a:rPr>
              <a:t>看到事实真相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00B0F0"/>
                </a:solidFill>
              </a:rPr>
              <a:pPr/>
              <a:t>19</a:t>
            </a:fld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1056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8000" dirty="0" smtClean="0"/>
              <a:t>原则</a:t>
            </a:r>
            <a:endParaRPr lang="zh-CN" altLang="en-US" sz="8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5400" b="1" dirty="0" smtClean="0"/>
              <a:t>我的历程</a:t>
            </a:r>
            <a:endParaRPr lang="en-US" altLang="zh-CN" sz="5400" b="1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sz="54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5400" b="1" dirty="0" smtClean="0"/>
              <a:t>生活的原则</a:t>
            </a:r>
            <a:endParaRPr lang="en-US" altLang="zh-CN" sz="5400" b="1" dirty="0" smtClean="0"/>
          </a:p>
          <a:p>
            <a:pPr marL="514350" indent="-514350">
              <a:buFont typeface="+mj-lt"/>
              <a:buAutoNum type="arabicPeriod"/>
            </a:pPr>
            <a:endParaRPr lang="en-US" altLang="zh-CN" sz="5400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sz="5400" b="1" dirty="0" smtClean="0"/>
              <a:t>工作原则</a:t>
            </a:r>
            <a:endParaRPr lang="zh-CN" altLang="en-US" sz="5400" b="1" dirty="0"/>
          </a:p>
        </p:txBody>
      </p:sp>
    </p:spTree>
    <p:extLst>
      <p:ext uri="{BB962C8B-B14F-4D97-AF65-F5344CB8AC3E}">
        <p14:creationId xmlns:p14="http://schemas.microsoft.com/office/powerpoint/2010/main" val="18147164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xmlns="" id="{9734C1B1-64D4-4561-9D68-51ADB8DDB18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30" r="19130"/>
          <a:stretch>
            <a:fillRect/>
          </a:stretch>
        </p:blipFill>
        <p:spPr>
          <a:xfrm>
            <a:off x="6129304" y="1900"/>
            <a:ext cx="6062696" cy="6856100"/>
          </a:xfr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solidFill>
                  <a:srgbClr val="FFFFFF"/>
                </a:solidFill>
              </a:rPr>
              <a:pPr/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859280" y="801486"/>
            <a:ext cx="2377440" cy="1311128"/>
          </a:xfrm>
        </p:spPr>
        <p:txBody>
          <a:bodyPr/>
          <a:lstStyle/>
          <a:p>
            <a:r>
              <a:rPr lang="en-US" sz="8800" dirty="0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660D37-0591-48F9-AB39-8BD2B51E8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04" y="2588228"/>
            <a:ext cx="6096000" cy="1806648"/>
          </a:xfrm>
        </p:spPr>
        <p:txBody>
          <a:bodyPr/>
          <a:lstStyle/>
          <a:p>
            <a:r>
              <a:rPr lang="zh-CN" altLang="en-US" sz="4800" dirty="0"/>
              <a:t>领会并感激： </a:t>
            </a:r>
            <a:endParaRPr lang="en-US" altLang="zh-CN" sz="4800" dirty="0"/>
          </a:p>
          <a:p>
            <a:r>
              <a:rPr lang="zh-CN" altLang="en-US" sz="4800" dirty="0"/>
              <a:t>深思熟虑的意见分歧</a:t>
            </a:r>
          </a:p>
        </p:txBody>
      </p:sp>
    </p:spTree>
    <p:extLst>
      <p:ext uri="{BB962C8B-B14F-4D97-AF65-F5344CB8AC3E}">
        <p14:creationId xmlns:p14="http://schemas.microsoft.com/office/powerpoint/2010/main" val="2441306458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28335" y="2908647"/>
            <a:ext cx="6097555" cy="2086725"/>
          </a:xfrm>
        </p:spPr>
        <p:txBody>
          <a:bodyPr/>
          <a:lstStyle/>
          <a:p>
            <a:r>
              <a:rPr lang="zh-CN" altLang="en-US" sz="4800" dirty="0"/>
              <a:t>和可信的，愿意表达分歧的人一起审视你的观点</a:t>
            </a:r>
            <a:endParaRPr lang="en-US" sz="4800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8004376" y="1283624"/>
            <a:ext cx="2377440" cy="1311128"/>
          </a:xfrm>
        </p:spPr>
        <p:txBody>
          <a:bodyPr/>
          <a:lstStyle/>
          <a:p>
            <a:r>
              <a:rPr lang="en-US" sz="8800" dirty="0"/>
              <a:t>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solidFill>
                  <a:srgbClr val="0074AF"/>
                </a:solidFill>
              </a:rPr>
              <a:pPr/>
              <a:t>21</a:t>
            </a:fld>
            <a:endParaRPr lang="en-US">
              <a:solidFill>
                <a:srgbClr val="0074AF"/>
              </a:solidFill>
            </a:endParaRPr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xmlns="" id="{C9D0E83C-4A8B-4919-88BC-7959F776FDB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1" r="203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9291647"/>
      </p:ext>
    </p:extLst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9673A78-1E8C-49F6-8A49-0D7438114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8990" y="2570027"/>
            <a:ext cx="5208335" cy="1846659"/>
          </a:xfrm>
        </p:spPr>
        <p:txBody>
          <a:bodyPr/>
          <a:lstStyle/>
          <a:p>
            <a:r>
              <a:rPr lang="zh-CN" altLang="en-US" sz="6000" dirty="0">
                <a:solidFill>
                  <a:schemeClr val="bg1"/>
                </a:solidFill>
              </a:rPr>
              <a:t>理解人与人</a:t>
            </a:r>
            <a:r>
              <a:rPr lang="en-US" altLang="zh-CN" sz="6000" dirty="0">
                <a:solidFill>
                  <a:schemeClr val="bg1"/>
                </a:solidFill>
              </a:rPr>
              <a:t/>
            </a:r>
            <a:br>
              <a:rPr lang="en-US" altLang="zh-CN" sz="6000" dirty="0">
                <a:solidFill>
                  <a:schemeClr val="bg1"/>
                </a:solidFill>
              </a:rPr>
            </a:br>
            <a:r>
              <a:rPr lang="zh-CN" altLang="en-US" sz="6000" dirty="0">
                <a:solidFill>
                  <a:schemeClr val="bg1"/>
                </a:solidFill>
              </a:rPr>
              <a:t>大不相同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00B0F0"/>
                </a:solidFill>
              </a:rPr>
              <a:pPr/>
              <a:t>22</a:t>
            </a:fld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3094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1595" y="4628606"/>
            <a:ext cx="11660405" cy="625641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让合适的人</a:t>
            </a:r>
            <a:r>
              <a:rPr lang="zh-CN" altLang="en-US" dirty="0">
                <a:solidFill>
                  <a:srgbClr val="FF0000"/>
                </a:solidFill>
              </a:rPr>
              <a:t>各司其职</a:t>
            </a:r>
            <a:r>
              <a:rPr lang="zh-CN" altLang="en-US" dirty="0">
                <a:solidFill>
                  <a:schemeClr val="tx1"/>
                </a:solidFill>
              </a:rPr>
              <a:t>以支持你的目标，</a:t>
            </a:r>
            <a:r>
              <a:rPr lang="en-US" altLang="zh-CN" dirty="0">
                <a:solidFill>
                  <a:schemeClr val="tx1"/>
                </a:solidFill>
              </a:rPr>
              <a:t/>
            </a:r>
            <a:br>
              <a:rPr lang="en-US" altLang="zh-CN" dirty="0">
                <a:solidFill>
                  <a:schemeClr val="tx1"/>
                </a:solidFill>
              </a:rPr>
            </a:br>
            <a:r>
              <a:rPr lang="en-US" altLang="zh-CN" dirty="0">
                <a:solidFill>
                  <a:schemeClr val="bg1"/>
                </a:solidFill>
              </a:rPr>
              <a:t/>
            </a:r>
            <a:br>
              <a:rPr lang="en-US" altLang="zh-CN" dirty="0">
                <a:solidFill>
                  <a:schemeClr val="bg1"/>
                </a:solidFill>
              </a:rPr>
            </a:br>
            <a:r>
              <a:rPr lang="zh-CN" altLang="en-US" dirty="0">
                <a:solidFill>
                  <a:schemeClr val="tx1"/>
                </a:solidFill>
              </a:rPr>
              <a:t>是成功的关键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348093" y="457348"/>
            <a:ext cx="3570208" cy="1006429"/>
          </a:xfrm>
        </p:spPr>
        <p:txBody>
          <a:bodyPr/>
          <a:lstStyle/>
          <a:p>
            <a:r>
              <a:rPr lang="zh-CN" altLang="en-US" sz="6600" dirty="0"/>
              <a:t>人尽其才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2480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xmlns="" id="{19673A78-1E8C-49F6-8A49-0D7438114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18990" y="3008608"/>
            <a:ext cx="5208335" cy="969496"/>
          </a:xfrm>
        </p:spPr>
        <p:txBody>
          <a:bodyPr/>
          <a:lstStyle/>
          <a:p>
            <a:r>
              <a:rPr lang="zh-CN" altLang="en-US" sz="6000" dirty="0">
                <a:solidFill>
                  <a:schemeClr val="bg1"/>
                </a:solidFill>
              </a:rPr>
              <a:t>如何有效决策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760200" y="6465888"/>
            <a:ext cx="431800" cy="365125"/>
          </a:xfrm>
          <a:prstGeom prst="rect">
            <a:avLst/>
          </a:prstGeom>
        </p:spPr>
        <p:txBody>
          <a:bodyPr/>
          <a:lstStyle/>
          <a:p>
            <a:fld id="{5AE1514C-5E56-4738-A1FF-4B1CFD2A3E36}" type="slidenum">
              <a:rPr lang="en-US" smtClean="0">
                <a:solidFill>
                  <a:srgbClr val="00B0F0"/>
                </a:solidFill>
              </a:rPr>
              <a:pPr/>
              <a:t>24</a:t>
            </a:fld>
            <a:endParaRPr lang="en-US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706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solidFill>
                  <a:srgbClr val="FFFFFF"/>
                </a:solidFill>
              </a:rPr>
              <a:pPr/>
              <a:t>25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idx="18"/>
          </p:nvPr>
        </p:nvSpPr>
        <p:spPr>
          <a:xfrm>
            <a:off x="1892584" y="940823"/>
            <a:ext cx="2377440" cy="840230"/>
          </a:xfrm>
        </p:spPr>
        <p:txBody>
          <a:bodyPr/>
          <a:lstStyle/>
          <a:p>
            <a:r>
              <a:rPr lang="zh-CN" altLang="en-US" dirty="0"/>
              <a:t>先了解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C660D37-0591-48F9-AB39-8BD2B51E86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04" y="2112614"/>
            <a:ext cx="6096000" cy="4993162"/>
          </a:xfrm>
        </p:spPr>
        <p:txBody>
          <a:bodyPr/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综合分析眼前的形势</a:t>
            </a:r>
            <a:endParaRPr lang="en-US" altLang="zh-CN" dirty="0"/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综合分析变化中的形势</a:t>
            </a:r>
            <a:endParaRPr lang="en-US" altLang="zh-CN" dirty="0"/>
          </a:p>
          <a:p>
            <a:pPr marL="571500" lvl="1" indent="-571500" algn="l">
              <a:buFont typeface="+mj-lt"/>
              <a:buAutoNum type="arabicPeriod"/>
            </a:pPr>
            <a:r>
              <a:rPr lang="zh-CN" altLang="en-US" sz="2400" dirty="0"/>
              <a:t>不必过于精确，“差不多“就好</a:t>
            </a:r>
            <a:endParaRPr lang="en-US" altLang="zh-CN" sz="2400" dirty="0"/>
          </a:p>
          <a:p>
            <a:pPr marL="571500" lvl="1" indent="-571500" algn="l">
              <a:buFont typeface="+mj-lt"/>
              <a:buAutoNum type="arabicPeriod"/>
            </a:pPr>
            <a:r>
              <a:rPr lang="en-US" altLang="zh-CN" sz="2400" dirty="0"/>
              <a:t>20%</a:t>
            </a:r>
            <a:r>
              <a:rPr lang="zh-CN" altLang="en-US" sz="2400" dirty="0"/>
              <a:t>的信息或努力中得到</a:t>
            </a:r>
            <a:r>
              <a:rPr lang="en-US" altLang="zh-CN" sz="2400" dirty="0"/>
              <a:t>80%</a:t>
            </a:r>
            <a:r>
              <a:rPr lang="zh-CN" altLang="en-US" sz="2400" dirty="0"/>
              <a:t>的价值</a:t>
            </a:r>
            <a:endParaRPr lang="en-US" altLang="zh-CN" sz="2400" dirty="0"/>
          </a:p>
          <a:p>
            <a:pPr marL="571500" lvl="1" indent="-571500" algn="l">
              <a:buFont typeface="+mj-lt"/>
              <a:buAutoNum type="arabicPeriod"/>
            </a:pPr>
            <a:r>
              <a:rPr lang="zh-CN" altLang="en-US" sz="2400" dirty="0"/>
              <a:t>不要做完美主义者</a:t>
            </a:r>
            <a:endParaRPr lang="en-US" altLang="zh-CN" sz="2400" dirty="0"/>
          </a:p>
          <a:p>
            <a:pPr marL="571500" lvl="1" indent="-571500" algn="l">
              <a:buFont typeface="+mj-lt"/>
              <a:buAutoNum type="arabicPeriod"/>
            </a:pPr>
            <a:endParaRPr lang="en-US" altLang="zh-CN" sz="2400" dirty="0"/>
          </a:p>
          <a:p>
            <a:pPr marL="571500" lvl="0" indent="-571500" algn="l">
              <a:buFont typeface="Arial" panose="020B0604020202020204" pitchFamily="34" charset="0"/>
              <a:buChar char="•"/>
            </a:pPr>
            <a:r>
              <a:rPr lang="zh-CN" altLang="en-US" dirty="0"/>
              <a:t>高效的综合考虑各个层次</a:t>
            </a:r>
            <a:endParaRPr lang="en-US" altLang="zh-CN" dirty="0"/>
          </a:p>
          <a:p>
            <a:endParaRPr lang="zh-CN" altLang="en-US" sz="48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xmlns="" id="{ADDFC1B2-9459-475A-9314-97830A4996A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8" r="223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70116461"/>
      </p:ext>
    </p:extLst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xmlns="" id="{480C1B12-5EC2-4F96-B9BA-4BFEBC56330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0" r="2270"/>
          <a:stretch>
            <a:fillRect/>
          </a:stretch>
        </p:blipFill>
        <p:spPr>
          <a:xfrm flipH="1">
            <a:off x="0" y="-19050"/>
            <a:ext cx="6094413" cy="6856413"/>
          </a:xfrm>
        </p:spPr>
      </p:pic>
      <p:sp>
        <p:nvSpPr>
          <p:cNvPr id="30" name="Text Placeholder 29"/>
          <p:cNvSpPr>
            <a:spLocks noGrp="1"/>
          </p:cNvSpPr>
          <p:nvPr>
            <p:ph type="body" sz="quarter" idx="11"/>
          </p:nvPr>
        </p:nvSpPr>
        <p:spPr>
          <a:xfrm>
            <a:off x="6094413" y="2723452"/>
            <a:ext cx="6097555" cy="2357568"/>
          </a:xfrm>
        </p:spPr>
        <p:txBody>
          <a:bodyPr/>
          <a:lstStyle/>
          <a:p>
            <a:pPr algn="l"/>
            <a:r>
              <a:rPr lang="zh-CN" altLang="en-US" dirty="0"/>
              <a:t>化繁为简的能力</a:t>
            </a:r>
            <a:endParaRPr lang="en-US" altLang="zh-CN" dirty="0"/>
          </a:p>
          <a:p>
            <a:pPr algn="l"/>
            <a:r>
              <a:rPr lang="zh-CN" altLang="en-US" dirty="0"/>
              <a:t>可信度加权</a:t>
            </a:r>
            <a:endParaRPr lang="en-US" altLang="zh-CN" dirty="0"/>
          </a:p>
          <a:p>
            <a:pPr algn="l"/>
            <a:r>
              <a:rPr lang="zh-CN" altLang="en-US" dirty="0"/>
              <a:t>思考</a:t>
            </a:r>
            <a:r>
              <a:rPr lang="en-US" altLang="zh-CN" dirty="0"/>
              <a:t>-&gt;</a:t>
            </a:r>
            <a:r>
              <a:rPr lang="zh-CN" altLang="en-US" dirty="0"/>
              <a:t>原则</a:t>
            </a:r>
            <a:r>
              <a:rPr lang="en-US" altLang="zh-CN" dirty="0"/>
              <a:t>-&gt;</a:t>
            </a:r>
            <a:r>
              <a:rPr lang="zh-CN" altLang="en-US" dirty="0"/>
              <a:t>算法</a:t>
            </a:r>
            <a:r>
              <a:rPr lang="en-US" altLang="zh-CN" dirty="0"/>
              <a:t>-&gt;</a:t>
            </a:r>
            <a:r>
              <a:rPr lang="zh-CN" altLang="en-US" dirty="0"/>
              <a:t>好决策</a:t>
            </a:r>
            <a:endParaRPr lang="en-US" dirty="0"/>
          </a:p>
        </p:txBody>
      </p:sp>
      <p:sp>
        <p:nvSpPr>
          <p:cNvPr id="40" name="Content Placeholder 39"/>
          <p:cNvSpPr>
            <a:spLocks noGrp="1"/>
          </p:cNvSpPr>
          <p:nvPr>
            <p:ph idx="18"/>
          </p:nvPr>
        </p:nvSpPr>
        <p:spPr>
          <a:xfrm>
            <a:off x="8004376" y="1283624"/>
            <a:ext cx="2377440" cy="840230"/>
          </a:xfrm>
        </p:spPr>
        <p:txBody>
          <a:bodyPr/>
          <a:lstStyle/>
          <a:p>
            <a:r>
              <a:rPr lang="zh-CN" altLang="en-US" dirty="0"/>
              <a:t>后决定</a:t>
            </a:r>
            <a:endParaRPr lang="en-US" altLang="zh-CN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AE1514C-5E56-4738-A1FF-4B1CFD2A3E36}" type="slidenum">
              <a:rPr lang="en-US" smtClean="0">
                <a:solidFill>
                  <a:srgbClr val="0074AF"/>
                </a:solidFill>
              </a:rPr>
              <a:pPr/>
              <a:t>26</a:t>
            </a:fld>
            <a:endParaRPr lang="en-US">
              <a:solidFill>
                <a:srgbClr val="0074A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545444"/>
      </p:ext>
    </p:extLst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443AF36-EA92-4EBB-9065-41F046FA55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14942" y="417209"/>
            <a:ext cx="2236510" cy="1200329"/>
          </a:xfrm>
        </p:spPr>
        <p:txBody>
          <a:bodyPr/>
          <a:lstStyle/>
          <a:p>
            <a:r>
              <a:rPr lang="zh-CN" altLang="en-US" dirty="0"/>
              <a:t>决策</a:t>
            </a:r>
          </a:p>
        </p:txBody>
      </p:sp>
      <p:sp>
        <p:nvSpPr>
          <p:cNvPr id="16" name="Text Placeholder 17">
            <a:extLst>
              <a:ext uri="{FF2B5EF4-FFF2-40B4-BE49-F238E27FC236}">
                <a16:creationId xmlns:a16="http://schemas.microsoft.com/office/drawing/2014/main" xmlns="" id="{34487838-8D8E-42AF-A123-F71FA7620D53}"/>
              </a:ext>
            </a:extLst>
          </p:cNvPr>
          <p:cNvSpPr txBox="1">
            <a:spLocks/>
          </p:cNvSpPr>
          <p:nvPr/>
        </p:nvSpPr>
        <p:spPr>
          <a:xfrm>
            <a:off x="562495" y="3579659"/>
            <a:ext cx="11887200" cy="64633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gradFill>
                  <a:gsLst>
                    <a:gs pos="15000">
                      <a:schemeClr val="tx1"/>
                    </a:gs>
                    <a:gs pos="47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None/>
              <a:defRPr sz="20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dirty="0">
                <a:solidFill>
                  <a:schemeClr val="tx1"/>
                </a:solidFill>
              </a:rPr>
              <a:t>未来三年，我应该在哪年在杭州城南买套学区房？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6716"/>
      </p:ext>
    </p:extLst>
  </p:cSld>
  <p:clrMapOvr>
    <a:masterClrMapping/>
  </p:clrMapOvr>
  <p:transition spd="slow">
    <p:push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 smtClean="0"/>
              <a:t>工作原则</a:t>
            </a:r>
            <a:endParaRPr lang="zh-CN" altLang="en-US" sz="8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985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8000" b="1" dirty="0"/>
              <a:t>打</a:t>
            </a:r>
            <a:r>
              <a:rPr lang="zh-CN" altLang="en-US" sz="8000" b="1" dirty="0" smtClean="0"/>
              <a:t>造良好文化</a:t>
            </a:r>
            <a:endParaRPr lang="zh-CN" altLang="en-US" sz="8000" b="1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7"/>
            <a:endParaRPr lang="en-US" altLang="zh-CN" sz="3600" dirty="0" smtClean="0"/>
          </a:p>
          <a:p>
            <a:pPr lvl="7"/>
            <a:r>
              <a:rPr lang="zh-CN" altLang="en-US" sz="4800" dirty="0" smtClean="0"/>
              <a:t>周亮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zh-CN" altLang="en-US" sz="8000" b="1" dirty="0"/>
              <a:t>我的历程</a:t>
            </a:r>
            <a:endParaRPr lang="en-US" altLang="zh-CN" sz="8000" b="1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3936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6600" dirty="0" smtClean="0"/>
              <a:t>《</a:t>
            </a:r>
            <a:r>
              <a:rPr lang="zh-CN" altLang="en-US" sz="6600" dirty="0" smtClean="0"/>
              <a:t>原则</a:t>
            </a:r>
            <a:r>
              <a:rPr lang="en-US" altLang="zh-CN" sz="6600" dirty="0" smtClean="0"/>
              <a:t>》</a:t>
            </a:r>
            <a:r>
              <a:rPr lang="zh-CN" altLang="en-US" sz="6600" dirty="0" smtClean="0"/>
              <a:t>所</a:t>
            </a:r>
            <a:r>
              <a:rPr lang="zh-CN" altLang="en-US" sz="6600" dirty="0" smtClean="0"/>
              <a:t>述文化与敏捷文化对比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400" b="1" dirty="0" smtClean="0"/>
              <a:t>相信极度求真与极度透明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endParaRPr lang="en-US" altLang="zh-CN" sz="4400" b="1" dirty="0" smtClean="0"/>
          </a:p>
          <a:p>
            <a:r>
              <a:rPr lang="zh-CN" altLang="en-US" sz="4400" b="1" dirty="0" smtClean="0"/>
              <a:t>联想到</a:t>
            </a:r>
            <a:r>
              <a:rPr lang="en-US" sz="4400" b="1" dirty="0" smtClean="0"/>
              <a:t>Scrum</a:t>
            </a:r>
            <a:r>
              <a:rPr lang="zh-CN" altLang="en-US" sz="4400" b="1" dirty="0" smtClean="0"/>
              <a:t>三大支柱之一的透明性</a:t>
            </a:r>
          </a:p>
          <a:p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打造允许犯错，但不容忍罔顾教训，一错再次的文化</a:t>
            </a:r>
          </a:p>
          <a:p>
            <a:endParaRPr lang="en-US" altLang="zh-CN" sz="4400" b="1" dirty="0" smtClean="0"/>
          </a:p>
          <a:p>
            <a:endParaRPr lang="en-US" altLang="zh-CN" sz="4400" b="1" dirty="0"/>
          </a:p>
          <a:p>
            <a:endParaRPr lang="en-US" altLang="zh-CN" sz="4400" b="1" dirty="0" smtClean="0"/>
          </a:p>
          <a:p>
            <a:r>
              <a:rPr lang="zh-CN" altLang="en-US" sz="4400" b="1" dirty="0"/>
              <a:t>联</a:t>
            </a:r>
            <a:r>
              <a:rPr lang="zh-CN" altLang="en-US" sz="4400" b="1" dirty="0" smtClean="0"/>
              <a:t>想到敏捷的持续改进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求取共识并坚持</a:t>
            </a:r>
          </a:p>
          <a:p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zh-CN" altLang="en-US" sz="4400" b="1" dirty="0" smtClean="0"/>
              <a:t>联想到</a:t>
            </a:r>
            <a:r>
              <a:rPr lang="en-US" altLang="zh-CN" sz="4400" b="1" dirty="0" smtClean="0"/>
              <a:t>Scrum</a:t>
            </a:r>
            <a:r>
              <a:rPr lang="zh-CN" altLang="en-US" sz="4400" b="1" dirty="0" smtClean="0"/>
              <a:t>团队的共同决策与团队章程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有意义的工作和有意义的人际关系</a:t>
            </a:r>
          </a:p>
          <a:p>
            <a:r>
              <a:rPr lang="zh-CN" altLang="en-US" sz="4400" b="1" dirty="0" smtClean="0"/>
              <a:t>做决策时要从观点可信度出发</a:t>
            </a:r>
            <a:endParaRPr lang="en-US" altLang="zh-CN" sz="4400" b="1" dirty="0" smtClean="0"/>
          </a:p>
          <a:p>
            <a:r>
              <a:rPr lang="zh-CN" altLang="en-US" sz="4400" b="1" dirty="0"/>
              <a:t>知</a:t>
            </a:r>
            <a:r>
              <a:rPr lang="zh-CN" altLang="en-US" sz="4400" b="1" dirty="0" smtClean="0"/>
              <a:t>道如何超越分歧</a:t>
            </a:r>
            <a:endParaRPr lang="zh-CN" altLang="en-US" sz="4400" b="1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文化落地思考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4400" b="1" dirty="0" smtClean="0"/>
              <a:t>1 </a:t>
            </a:r>
            <a:r>
              <a:rPr lang="zh-CN" altLang="en-US" sz="4400" b="1" dirty="0"/>
              <a:t>这</a:t>
            </a:r>
            <a:r>
              <a:rPr lang="zh-CN" altLang="en-US" sz="4400" b="1" dirty="0" smtClean="0"/>
              <a:t>些文化好落地吗</a:t>
            </a:r>
            <a:r>
              <a:rPr lang="en-US" altLang="zh-CN" sz="4400" b="1" dirty="0" smtClean="0"/>
              <a:t>?</a:t>
            </a:r>
          </a:p>
          <a:p>
            <a:endParaRPr lang="en-US" altLang="zh-CN" sz="4400" b="1" dirty="0"/>
          </a:p>
          <a:p>
            <a:r>
              <a:rPr lang="en-US" altLang="zh-CN" sz="4400" b="1" dirty="0" smtClean="0"/>
              <a:t>2 </a:t>
            </a:r>
            <a:r>
              <a:rPr lang="zh-CN" altLang="en-US" sz="4400" b="1" dirty="0" smtClean="0"/>
              <a:t>敏捷实践或者效果不佳时是否也跟文化有关</a:t>
            </a:r>
            <a:r>
              <a:rPr lang="en-US" altLang="zh-CN" sz="4400" b="1" dirty="0" smtClean="0"/>
              <a:t>-</a:t>
            </a:r>
            <a:r>
              <a:rPr lang="en-US" altLang="zh-CN" sz="4400" b="1" dirty="0" smtClean="0">
                <a:sym typeface="Wingdings" pitchFamily="2" charset="2"/>
              </a:rPr>
              <a:t>-------&gt; </a:t>
            </a:r>
            <a:r>
              <a:rPr lang="zh-CN" altLang="en-US" sz="4400" b="1" dirty="0" smtClean="0">
                <a:sym typeface="Wingdings" pitchFamily="2" charset="2"/>
              </a:rPr>
              <a:t>深层次组织变革</a:t>
            </a:r>
            <a:endParaRPr lang="en-US" altLang="zh-CN" sz="4400" b="1" dirty="0" smtClean="0">
              <a:sym typeface="Wingdings" pitchFamily="2" charset="2"/>
            </a:endParaRPr>
          </a:p>
          <a:p>
            <a:endParaRPr lang="en-US" altLang="zh-CN" sz="4400" b="1" dirty="0">
              <a:sym typeface="Wingdings" pitchFamily="2" charset="2"/>
            </a:endParaRPr>
          </a:p>
          <a:p>
            <a:r>
              <a:rPr lang="en-US" altLang="zh-CN" sz="4400" b="1" dirty="0" smtClean="0">
                <a:sym typeface="Wingdings" pitchFamily="2" charset="2"/>
              </a:rPr>
              <a:t>3 </a:t>
            </a:r>
            <a:r>
              <a:rPr lang="zh-CN" altLang="en-US" sz="4400" b="1" dirty="0" smtClean="0">
                <a:sym typeface="Wingdings" pitchFamily="2" charset="2"/>
              </a:rPr>
              <a:t>这里面是否有东西方文化差异因素，还有行业因素（比如互联网本身就是开放的）？</a:t>
            </a:r>
            <a:endParaRPr lang="en-US" altLang="zh-CN" sz="4400" b="1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400" b="1" dirty="0" smtClean="0"/>
              <a:t>《SCRUM</a:t>
            </a:r>
            <a:r>
              <a:rPr lang="zh-CN" altLang="en-US" sz="4400" b="1" dirty="0" smtClean="0"/>
              <a:t>文化</a:t>
            </a:r>
            <a:r>
              <a:rPr lang="en-US" altLang="zh-CN" sz="4400" b="1" dirty="0" smtClean="0"/>
              <a:t>》</a:t>
            </a:r>
            <a:r>
              <a:rPr lang="zh-CN" altLang="en-US" sz="4400" b="1" dirty="0" smtClean="0"/>
              <a:t>作者的问与答</a:t>
            </a:r>
          </a:p>
          <a:p>
            <a:r>
              <a:rPr lang="en-US" sz="4400" b="1" u="sng" dirty="0">
                <a:hlinkClick r:id="rId4"/>
              </a:rPr>
              <a:t>http://www.infoq.com/cn/articles/book-the-scrum-culture</a:t>
            </a:r>
            <a:endParaRPr lang="en-US" sz="4400" b="1" dirty="0" smtClean="0"/>
          </a:p>
          <a:p>
            <a:r>
              <a:rPr lang="zh-CN" altLang="en-US" sz="4400" b="1" dirty="0"/>
              <a:t>真正阻碍敏捷管理的是东方传统文化吗</a:t>
            </a:r>
            <a:r>
              <a:rPr lang="zh-CN" altLang="en-US" sz="4400" b="1" dirty="0" smtClean="0"/>
              <a:t>？？</a:t>
            </a:r>
          </a:p>
          <a:p>
            <a:r>
              <a:rPr lang="en-US" sz="4400" b="1" u="sng" dirty="0">
                <a:hlinkClick r:id="rId5"/>
              </a:rPr>
              <a:t>https://www.zhihu.com/question/40313706/answer/85979738</a:t>
            </a:r>
            <a:endParaRPr lang="en-US" sz="4400" b="1" dirty="0" smtClean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751011" y="1300785"/>
            <a:ext cx="9745895" cy="2509213"/>
          </a:xfrm>
        </p:spPr>
        <p:txBody>
          <a:bodyPr>
            <a:normAutofit fontScale="90000"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6600" b="1" cap="none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用</a:t>
            </a:r>
            <a:r>
              <a:rPr lang="zh-CN" altLang="en-US" sz="6600" b="1" cap="none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对人、</a:t>
            </a:r>
            <a:r>
              <a:rPr lang="zh-CN" altLang="zh-CN" sz="6600" b="1" cap="none" dirty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构建并进化你的</a:t>
            </a:r>
            <a:r>
              <a:rPr lang="zh-CN" altLang="zh-CN" sz="6600" b="1" cap="none" dirty="0" smtClean="0">
                <a:solidFill>
                  <a:srgbClr val="333333"/>
                </a:solidFill>
                <a:latin typeface="Open Sans" panose="020B0606030504020204" pitchFamily="34" charset="0"/>
                <a:cs typeface="Open Sans" panose="020B0606030504020204" pitchFamily="34" charset="0"/>
              </a:rPr>
              <a:t>机器</a:t>
            </a:r>
            <a:endParaRPr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51011" y="4598894"/>
            <a:ext cx="8689976" cy="1371599"/>
          </a:xfrm>
        </p:spPr>
        <p:txBody>
          <a:bodyPr>
            <a:normAutofit/>
          </a:bodyPr>
          <a:lstStyle/>
          <a:p>
            <a:pPr algn="r"/>
            <a:r>
              <a:rPr lang="zh-CN" altLang="en-US" sz="4400" dirty="0">
                <a:solidFill>
                  <a:schemeClr val="tx1"/>
                </a:solidFill>
              </a:rPr>
              <a:t>陈海</a:t>
            </a:r>
            <a:r>
              <a:rPr lang="zh-CN" altLang="en-US" sz="4400" dirty="0" smtClean="0">
                <a:solidFill>
                  <a:schemeClr val="tx1"/>
                </a:solidFill>
              </a:rPr>
              <a:t>春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3820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6881" y="144999"/>
            <a:ext cx="10364451" cy="1304412"/>
          </a:xfrm>
        </p:spPr>
        <p:txBody>
          <a:bodyPr/>
          <a:lstStyle/>
          <a:p>
            <a:r>
              <a:rPr lang="zh-CN" altLang="en-US" dirty="0" smtClean="0"/>
              <a:t>用对人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54868" y="1228725"/>
            <a:ext cx="6361085" cy="562927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选：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价值观＞能力＞技艺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选那些会问好问题的人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让求职者知道工作的阴暗面</a:t>
            </a:r>
            <a:endParaRPr lang="en-US" altLang="zh-CN" b="1" dirty="0" smtClean="0"/>
          </a:p>
          <a:p>
            <a:r>
              <a:rPr lang="zh-CN" altLang="en-US" dirty="0" smtClean="0"/>
              <a:t>用：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用比你强的人</a:t>
            </a:r>
            <a:endParaRPr lang="en-US" altLang="zh-CN" b="1" dirty="0" smtClean="0"/>
          </a:p>
          <a:p>
            <a:pPr lvl="1"/>
            <a:r>
              <a:rPr lang="zh-CN" altLang="en-US" dirty="0" smtClean="0"/>
              <a:t>让</a:t>
            </a:r>
            <a:r>
              <a:rPr lang="zh-CN" altLang="en-US" dirty="0"/>
              <a:t>每个人说对公司的贡献度，加起来会大于</a:t>
            </a:r>
            <a:r>
              <a:rPr lang="en-US" altLang="zh-CN" dirty="0"/>
              <a:t>300%</a:t>
            </a:r>
            <a:endParaRPr lang="zh-CN" altLang="en-US" dirty="0"/>
          </a:p>
          <a:p>
            <a:pPr lvl="1"/>
            <a:r>
              <a:rPr lang="zh-CN" altLang="en-US" b="1" dirty="0" smtClean="0"/>
              <a:t>准确评价人，不做“好好先生”，考虑评价准确性而非后果</a:t>
            </a:r>
            <a:endParaRPr lang="en-US" altLang="zh-CN" b="1" dirty="0" smtClean="0"/>
          </a:p>
          <a:p>
            <a:r>
              <a:rPr lang="zh-CN" altLang="en-US" dirty="0" smtClean="0"/>
              <a:t>留：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宽厚待人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培训、保护或辞退员工，不要修复</a:t>
            </a:r>
            <a:endParaRPr lang="en-US" altLang="zh-CN" dirty="0" smtClean="0"/>
          </a:p>
          <a:p>
            <a:pPr lvl="1"/>
            <a:r>
              <a:rPr lang="zh-CN" altLang="en-US" b="1" dirty="0" smtClean="0"/>
              <a:t>最严厉的爱</a:t>
            </a:r>
            <a:endParaRPr lang="en-US" altLang="zh-CN" b="1" dirty="0" smtClean="0"/>
          </a:p>
        </p:txBody>
      </p:sp>
      <p:sp>
        <p:nvSpPr>
          <p:cNvPr id="4" name="AutoShape 2" descr="http://img71.vccoo.com/refer.aspx?url=http://mmbiz.qpic.cn/mmbiz_jpg/ZYpa3icG6myiaTnV2OP0vnsc4OshbAcxxQnUzkfcc2zQyBLAQRMjtgInFoR7MvBdrz3B4j4Zcyiaq1SjibWgnbNbaQ/640"/>
          <p:cNvSpPr>
            <a:spLocks noChangeAspect="1" noChangeArrowheads="1"/>
          </p:cNvSpPr>
          <p:nvPr/>
        </p:nvSpPr>
        <p:spPr bwMode="auto">
          <a:xfrm>
            <a:off x="456575" y="31371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8475" y="2022102"/>
            <a:ext cx="5343525" cy="311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904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设计和俯视‘机器’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78780" y="2367092"/>
            <a:ext cx="4310641" cy="3424107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管理者是工程师，而非哲学家、艺术家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从更高层次俯视你的机器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设计、调优你的机器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这个机器由人、文化组成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5300" y="2044363"/>
            <a:ext cx="5936700" cy="33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80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管理者的杠杆效应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913774" y="2367092"/>
            <a:ext cx="10363826" cy="3424107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1:50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CEO</a:t>
            </a:r>
            <a:r>
              <a:rPr lang="zh-CN" altLang="en-US" dirty="0" smtClean="0"/>
              <a:t>：直接下属）</a:t>
            </a:r>
            <a:endParaRPr lang="en-US" altLang="zh-CN" dirty="0" smtClean="0"/>
          </a:p>
          <a:p>
            <a:r>
              <a:rPr lang="en-US" altLang="zh-CN" dirty="0" smtClean="0"/>
              <a:t>1:10~1:20</a:t>
            </a:r>
            <a:r>
              <a:rPr lang="zh-CN" altLang="en-US" dirty="0" smtClean="0"/>
              <a:t>，其他层级的管理者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50" y="1676400"/>
            <a:ext cx="3829050" cy="5181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1332" y="4826355"/>
            <a:ext cx="6835380" cy="125057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我们的读书会是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杠杆效应</a:t>
            </a:r>
            <a:endParaRPr lang="zh-CN" altLang="en-US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900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我的探险召唤 （</a:t>
            </a:r>
            <a:r>
              <a:rPr lang="en-US" altLang="zh-CN" sz="6600" dirty="0" smtClean="0"/>
              <a:t>1949-1967</a:t>
            </a:r>
            <a:r>
              <a:rPr lang="zh-CN" altLang="en-US" sz="6600" dirty="0" smtClean="0"/>
              <a:t>）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000" b="1" dirty="0" smtClean="0"/>
              <a:t>出生于纽约长岛一个非常普通的中产阶级家庭</a:t>
            </a:r>
            <a:endParaRPr lang="en-US" altLang="zh-CN" sz="4000" b="1" dirty="0" smtClean="0"/>
          </a:p>
          <a:p>
            <a:endParaRPr lang="en-US" altLang="zh-CN" sz="4000" b="1" dirty="0" smtClean="0"/>
          </a:p>
          <a:p>
            <a:endParaRPr lang="en-US" altLang="zh-CN" sz="4000" b="1" dirty="0" smtClean="0"/>
          </a:p>
          <a:p>
            <a:r>
              <a:rPr lang="zh-CN" altLang="en-US" sz="4000" b="1" dirty="0" smtClean="0"/>
              <a:t>从</a:t>
            </a:r>
            <a:r>
              <a:rPr lang="en-US" altLang="zh-CN" sz="4000" b="1" dirty="0" smtClean="0"/>
              <a:t>12</a:t>
            </a:r>
            <a:r>
              <a:rPr lang="zh-CN" altLang="en-US" sz="4000" b="1" dirty="0" smtClean="0"/>
              <a:t>岁开始做高尔夫场球童，开始拿做球童赚的钱炒股</a:t>
            </a:r>
            <a:r>
              <a:rPr lang="en-US" altLang="zh-CN" sz="4000" b="1" dirty="0" smtClean="0"/>
              <a:t>,</a:t>
            </a:r>
            <a:r>
              <a:rPr lang="zh-CN" altLang="en-US" sz="4000" b="1" dirty="0"/>
              <a:t> </a:t>
            </a:r>
            <a:r>
              <a:rPr lang="zh-CN" altLang="en-US" sz="4000" b="1" dirty="0" smtClean="0"/>
              <a:t>股市一片繁荣，</a:t>
            </a:r>
            <a:r>
              <a:rPr lang="en-US" altLang="zh-CN" sz="4000" b="1" dirty="0" smtClean="0"/>
              <a:t>Ray </a:t>
            </a:r>
            <a:r>
              <a:rPr lang="zh-CN" altLang="en-US" sz="4000" b="1" dirty="0" smtClean="0"/>
              <a:t>赚到了钱（美国处于极盛时期，经济总量占全球的</a:t>
            </a:r>
            <a:r>
              <a:rPr lang="en-US" altLang="zh-CN" sz="4000" b="1" dirty="0" smtClean="0"/>
              <a:t>40%</a:t>
            </a:r>
            <a:r>
              <a:rPr lang="zh-CN" altLang="en-US" sz="4000" b="1" dirty="0" smtClean="0"/>
              <a:t>）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021076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工具内化制度</a:t>
            </a:r>
            <a:r>
              <a:rPr lang="en-US" altLang="zh-CN" dirty="0" smtClean="0"/>
              <a:t>/</a:t>
            </a:r>
            <a:r>
              <a:rPr lang="zh-CN" altLang="en-US" dirty="0" smtClean="0"/>
              <a:t>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160739" y="2214694"/>
            <a:ext cx="6664765" cy="342410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2800" dirty="0" smtClean="0"/>
              <a:t>桥水公司的管理工具：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‘点数收集器’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‘可信度投票器’</a:t>
            </a:r>
            <a:endParaRPr lang="en-US" altLang="zh-CN" sz="2400" dirty="0" smtClean="0"/>
          </a:p>
          <a:p>
            <a:r>
              <a:rPr lang="zh-CN" altLang="en-US" sz="2800" dirty="0" smtClean="0"/>
              <a:t>项目管理工具落地相关规约和度量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CI</a:t>
            </a:r>
            <a:r>
              <a:rPr lang="zh-CN" altLang="en-US" sz="2400" dirty="0" smtClean="0"/>
              <a:t>（代码静态检查规则、自动化测试规则等）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效能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950" y="2214694"/>
            <a:ext cx="5353050" cy="31527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009531" y="3442879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、工作方式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49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原则背后的原则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4294967295"/>
          </p:nvPr>
        </p:nvSpPr>
        <p:spPr>
          <a:xfrm>
            <a:off x="216351" y="2382590"/>
            <a:ext cx="10363826" cy="3424107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2800" dirty="0" smtClean="0"/>
              <a:t>本书的素材主要来自于：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每日更新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问题日志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桥</a:t>
            </a:r>
            <a:r>
              <a:rPr lang="zh-CN" altLang="en-US" sz="2400" dirty="0" smtClean="0"/>
              <a:t>水每日观察</a:t>
            </a:r>
            <a:endParaRPr lang="en-US" altLang="zh-CN" sz="2400" dirty="0" smtClean="0"/>
          </a:p>
          <a:p>
            <a:r>
              <a:rPr lang="zh-CN" altLang="en-US" sz="2800" b="1" dirty="0" smtClean="0"/>
              <a:t>问题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反思</a:t>
            </a:r>
            <a:r>
              <a:rPr lang="en-US" altLang="zh-CN" sz="2800" b="1" dirty="0"/>
              <a:t>=</a:t>
            </a:r>
            <a:r>
              <a:rPr lang="zh-CN" altLang="en-US" sz="2800" b="1" dirty="0" smtClean="0"/>
              <a:t>进步</a:t>
            </a:r>
            <a:endParaRPr lang="en-US" altLang="zh-CN" sz="2800" b="1" dirty="0" smtClean="0"/>
          </a:p>
          <a:p>
            <a:r>
              <a:rPr lang="zh-CN" altLang="en-US" sz="2800" dirty="0" smtClean="0"/>
              <a:t>践行：</a:t>
            </a:r>
            <a:endParaRPr lang="en-US" altLang="zh-CN" sz="2800" dirty="0" smtClean="0"/>
          </a:p>
          <a:p>
            <a:pPr lvl="1"/>
            <a:r>
              <a:rPr lang="zh-CN" altLang="en-US" sz="2400" dirty="0"/>
              <a:t>线</a:t>
            </a:r>
            <a:r>
              <a:rPr lang="zh-CN" altLang="en-US" sz="2400" dirty="0" smtClean="0"/>
              <a:t>上问题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事故知识库</a:t>
            </a:r>
            <a:endParaRPr lang="en-US" altLang="zh-CN" sz="2400" dirty="0" smtClean="0"/>
          </a:p>
          <a:p>
            <a:pPr lvl="1"/>
            <a:r>
              <a:rPr lang="zh-CN" altLang="en-US" sz="2400" dirty="0"/>
              <a:t>线</a:t>
            </a:r>
            <a:r>
              <a:rPr lang="zh-CN" altLang="en-US" sz="2400" dirty="0" smtClean="0"/>
              <a:t>上业务运维知识库</a:t>
            </a:r>
            <a:endParaRPr lang="en-US" altLang="zh-CN" sz="2400" dirty="0"/>
          </a:p>
          <a:p>
            <a:endParaRPr lang="zh-CN" altLang="en-US" sz="2800" dirty="0"/>
          </a:p>
        </p:txBody>
      </p:sp>
      <p:pic>
        <p:nvPicPr>
          <p:cNvPr id="2050" name="Picture 2" descr="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9" b="7079"/>
          <a:stretch/>
        </p:blipFill>
        <p:spPr bwMode="auto">
          <a:xfrm>
            <a:off x="5629360" y="2564968"/>
            <a:ext cx="6562640" cy="429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24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zh-CN" altLang="en-US" b="1" dirty="0">
                <a:latin typeface="+mn-lt"/>
                <a:ea typeface="+mn-ea"/>
                <a:cs typeface="+mn-cs"/>
              </a:rPr>
              <a:t>我的工作原则</a:t>
            </a:r>
            <a:endParaRPr lang="zh-CN" altLang="en-US" b="1" dirty="0">
              <a:latin typeface="+mn-lt"/>
              <a:ea typeface="+mn-ea"/>
              <a:cs typeface="+mn-cs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sz="quarter" idx="4294967295"/>
          </p:nvPr>
        </p:nvSpPr>
        <p:spPr bwMode="auto">
          <a:xfrm>
            <a:off x="550702" y="2840620"/>
            <a:ext cx="629210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​ 1</a:t>
            </a: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</a:t>
            </a:r>
            <a:r>
              <a:rPr kumimoji="0" lang="zh-CN" sz="3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言必行、行必果</a:t>
            </a: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kumimoji="0" 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​ </a:t>
            </a: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2</a:t>
            </a:r>
            <a:r>
              <a:rPr lang="zh-CN" altLang="en-US" sz="3200" cap="none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</a:t>
            </a:r>
            <a:r>
              <a:rPr kumimoji="0" lang="zh-CN" sz="3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信仰</a:t>
            </a: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kumimoji="0" 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​ </a:t>
            </a:r>
            <a:r>
              <a:rPr kumimoji="0" lang="zh-CN" alt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3</a:t>
            </a: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，</a:t>
            </a:r>
            <a:r>
              <a:rPr kumimoji="0" lang="zh-CN" sz="3200" b="1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既要有原则，又要有灵活性</a:t>
            </a:r>
            <a:r>
              <a:rPr kumimoji="0" lang="zh-CN" sz="3200" b="0" i="0" u="none" strike="noStrike" cap="none" normalizeH="0" baseline="0" dirty="0" smtClean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。</a:t>
            </a:r>
            <a:endParaRPr kumimoji="0" lang="zh-CN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" b="6216"/>
          <a:stretch/>
        </p:blipFill>
        <p:spPr bwMode="auto">
          <a:xfrm>
            <a:off x="6736976" y="1927441"/>
            <a:ext cx="5455024" cy="358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962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跨越门槛 （</a:t>
            </a:r>
            <a:r>
              <a:rPr lang="en-US" altLang="zh-CN" sz="6600" dirty="0" smtClean="0"/>
              <a:t>1967-1979</a:t>
            </a:r>
            <a:r>
              <a:rPr lang="zh-CN" altLang="en-US" sz="6600" dirty="0" smtClean="0"/>
              <a:t>）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 smtClean="0"/>
              <a:t>1971 </a:t>
            </a:r>
            <a:r>
              <a:rPr lang="zh-CN" altLang="en-US" sz="4400" b="1" dirty="0" smtClean="0"/>
              <a:t>年被哈佛商学院录取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en-US" altLang="zh-CN" sz="4400" b="1" dirty="0" smtClean="0"/>
              <a:t>1975 </a:t>
            </a:r>
            <a:r>
              <a:rPr lang="zh-CN" altLang="en-US" sz="4400" b="1" dirty="0" smtClean="0"/>
              <a:t>年创办了桥水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zh-CN" altLang="en-US" sz="4400" b="1" dirty="0" smtClean="0"/>
              <a:t>设计机器化的市场模型发展业务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1264195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我的低谷（</a:t>
            </a:r>
            <a:r>
              <a:rPr lang="en-US" altLang="zh-CN" sz="6600" dirty="0" smtClean="0"/>
              <a:t>1979-1982</a:t>
            </a:r>
            <a:r>
              <a:rPr lang="zh-CN" altLang="en-US" sz="6600" dirty="0" smtClean="0"/>
              <a:t>）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人生最惨重失利 过于自信的对冲，几乎失去了桥水创造的一切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131321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我的试炼之路 （</a:t>
            </a:r>
            <a:r>
              <a:rPr lang="en-US" altLang="zh-CN" sz="6600" dirty="0" smtClean="0"/>
              <a:t>1983-1994</a:t>
            </a:r>
            <a:r>
              <a:rPr lang="zh-CN" altLang="en-US" sz="6600" dirty="0" smtClean="0"/>
              <a:t>）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复兴桥水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zh-CN" altLang="en-US" sz="4400" b="1" dirty="0" smtClean="0"/>
              <a:t>发现投资的圣杯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zh-CN" altLang="en-US" sz="4400" b="1" dirty="0" smtClean="0"/>
              <a:t>人事管理 开始记录工作原则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185109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终极恩惠（</a:t>
            </a:r>
            <a:r>
              <a:rPr lang="en-US" altLang="zh-CN" sz="6600" dirty="0" smtClean="0"/>
              <a:t>1995-2010</a:t>
            </a:r>
            <a:r>
              <a:rPr lang="zh-CN" altLang="en-US" sz="6600" dirty="0" smtClean="0"/>
              <a:t>）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4400" b="1" dirty="0" smtClean="0"/>
              <a:t>把桥水发展成一家真正的大机构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zh-CN" altLang="en-US" sz="4400" b="1" dirty="0" smtClean="0"/>
              <a:t>预见到</a:t>
            </a:r>
            <a:r>
              <a:rPr lang="en-US" altLang="zh-CN" sz="4400" b="1" dirty="0" smtClean="0"/>
              <a:t>2008</a:t>
            </a:r>
            <a:r>
              <a:rPr lang="zh-CN" altLang="en-US" sz="4400" b="1" dirty="0" smtClean="0"/>
              <a:t>年金融危机 获得优异回报</a:t>
            </a:r>
            <a:endParaRPr lang="en-US" altLang="zh-CN" sz="4400" b="1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6177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6600" dirty="0" smtClean="0"/>
              <a:t>回报恩惠（</a:t>
            </a:r>
            <a:r>
              <a:rPr lang="en-US" altLang="zh-CN" sz="6600" dirty="0" smtClean="0"/>
              <a:t>2011-2015</a:t>
            </a:r>
            <a:r>
              <a:rPr lang="zh-CN" altLang="en-US" sz="6600" dirty="0" smtClean="0"/>
              <a:t>）</a:t>
            </a:r>
            <a:endParaRPr lang="zh-CN" altLang="en-US" sz="6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4400" b="1" dirty="0" smtClean="0"/>
              <a:t>把创意择优系统化 来帮助人们获得更大的成功</a:t>
            </a:r>
            <a:endParaRPr lang="en-US" altLang="zh-CN" sz="4400" b="1" dirty="0" smtClean="0"/>
          </a:p>
          <a:p>
            <a:endParaRPr lang="en-US" altLang="zh-CN" sz="4400" b="1" dirty="0"/>
          </a:p>
          <a:p>
            <a:r>
              <a:rPr lang="zh-CN" altLang="en-US" sz="4400" b="1" dirty="0" smtClean="0"/>
              <a:t>预见欧洲债务危机 建议购买债券和印钞 </a:t>
            </a:r>
            <a:endParaRPr lang="zh-CN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590095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0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11.xml><?xml version="1.0" encoding="utf-8"?>
<a:theme xmlns:a="http://schemas.openxmlformats.org/drawingml/2006/main" name="11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12.xml><?xml version="1.0" encoding="utf-8"?>
<a:theme xmlns:a="http://schemas.openxmlformats.org/drawingml/2006/main" name="12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13.xml><?xml version="1.0" encoding="utf-8"?>
<a:theme xmlns:a="http://schemas.openxmlformats.org/drawingml/2006/main" name="13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1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3.xml><?xml version="1.0" encoding="utf-8"?>
<a:theme xmlns:a="http://schemas.openxmlformats.org/drawingml/2006/main" name="3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4.xml><?xml version="1.0" encoding="utf-8"?>
<a:theme xmlns:a="http://schemas.openxmlformats.org/drawingml/2006/main" name="4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5.xml><?xml version="1.0" encoding="utf-8"?>
<a:theme xmlns:a="http://schemas.openxmlformats.org/drawingml/2006/main" name="5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6.xml><?xml version="1.0" encoding="utf-8"?>
<a:theme xmlns:a="http://schemas.openxmlformats.org/drawingml/2006/main" name="6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7.xml><?xml version="1.0" encoding="utf-8"?>
<a:theme xmlns:a="http://schemas.openxmlformats.org/drawingml/2006/main" name="7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8.xml><?xml version="1.0" encoding="utf-8"?>
<a:theme xmlns:a="http://schemas.openxmlformats.org/drawingml/2006/main" name="8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ppt/theme/theme9.xml><?xml version="1.0" encoding="utf-8"?>
<a:theme xmlns:a="http://schemas.openxmlformats.org/drawingml/2006/main" name="9_Storybuilding Neal Creative">
  <a:themeElements>
    <a:clrScheme name="Neal Analytics 2">
      <a:dk1>
        <a:srgbClr val="000000"/>
      </a:dk1>
      <a:lt1>
        <a:srgbClr val="FFFFFF"/>
      </a:lt1>
      <a:dk2>
        <a:srgbClr val="0074AF"/>
      </a:dk2>
      <a:lt2>
        <a:srgbClr val="00B0F0"/>
      </a:lt2>
      <a:accent1>
        <a:srgbClr val="75D1FF"/>
      </a:accent1>
      <a:accent2>
        <a:srgbClr val="004568"/>
      </a:accent2>
      <a:accent3>
        <a:srgbClr val="92D050"/>
      </a:accent3>
      <a:accent4>
        <a:srgbClr val="FFC000"/>
      </a:accent4>
      <a:accent5>
        <a:srgbClr val="004568"/>
      </a:accent5>
      <a:accent6>
        <a:srgbClr val="0074AF"/>
      </a:accent6>
      <a:hlink>
        <a:srgbClr val="43C0FF"/>
      </a:hlink>
      <a:folHlink>
        <a:srgbClr val="75D1FF"/>
      </a:folHlink>
    </a:clrScheme>
    <a:fontScheme name="MICROSOF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FUL Presentations.pptx" id="{F35F1979-0F96-40AB-A8BA-4291EDE5F127}" vid="{D4D34B82-5498-418F-8E4B-B445820BAA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2544</Words>
  <Application>Microsoft Office PowerPoint</Application>
  <PresentationFormat>宽屏</PresentationFormat>
  <Paragraphs>217</Paragraphs>
  <Slides>42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13</vt:i4>
      </vt:variant>
      <vt:variant>
        <vt:lpstr>幻灯片标题</vt:lpstr>
      </vt:variant>
      <vt:variant>
        <vt:i4>42</vt:i4>
      </vt:variant>
    </vt:vector>
  </HeadingPairs>
  <TitlesOfParts>
    <vt:vector size="67" baseType="lpstr">
      <vt:lpstr>宋体</vt:lpstr>
      <vt:lpstr>微软雅黑</vt:lpstr>
      <vt:lpstr>Arial</vt:lpstr>
      <vt:lpstr>Calibri</vt:lpstr>
      <vt:lpstr>Calibri Light</vt:lpstr>
      <vt:lpstr>Open Sans</vt:lpstr>
      <vt:lpstr>Segoe UI</vt:lpstr>
      <vt:lpstr>Segoe UI Black</vt:lpstr>
      <vt:lpstr>Segoe UI Light</vt:lpstr>
      <vt:lpstr>Segoe UI Semibold</vt:lpstr>
      <vt:lpstr>Segoe UI Semilight</vt:lpstr>
      <vt:lpstr>Wingdings</vt:lpstr>
      <vt:lpstr>Office 主题</vt:lpstr>
      <vt:lpstr>2_Storybuilding Neal Creative</vt:lpstr>
      <vt:lpstr>3_Storybuilding Neal Creative</vt:lpstr>
      <vt:lpstr>4_Storybuilding Neal Creative</vt:lpstr>
      <vt:lpstr>5_Storybuilding Neal Creative</vt:lpstr>
      <vt:lpstr>6_Storybuilding Neal Creative</vt:lpstr>
      <vt:lpstr>7_Storybuilding Neal Creative</vt:lpstr>
      <vt:lpstr>8_Storybuilding Neal Creative</vt:lpstr>
      <vt:lpstr>9_Storybuilding Neal Creative</vt:lpstr>
      <vt:lpstr>10_Storybuilding Neal Creative</vt:lpstr>
      <vt:lpstr>11_Storybuilding Neal Creative</vt:lpstr>
      <vt:lpstr>12_Storybuilding Neal Creative</vt:lpstr>
      <vt:lpstr>13_Storybuilding Neal Creative</vt:lpstr>
      <vt:lpstr>我的历程</vt:lpstr>
      <vt:lpstr>原则</vt:lpstr>
      <vt:lpstr>PowerPoint 演示文稿</vt:lpstr>
      <vt:lpstr>我的探险召唤 （1949-1967）</vt:lpstr>
      <vt:lpstr>跨越门槛 （1967-1979）</vt:lpstr>
      <vt:lpstr>我的低谷（1979-1982）</vt:lpstr>
      <vt:lpstr>我的试炼之路 （1983-1994）</vt:lpstr>
      <vt:lpstr>终极恩惠（1995-2010）</vt:lpstr>
      <vt:lpstr>回报恩惠（2011-2015）</vt:lpstr>
      <vt:lpstr>PowerPoint 演示文稿</vt:lpstr>
      <vt:lpstr>生活的原则 </vt:lpstr>
      <vt:lpstr>拥抱现实 应对现实</vt:lpstr>
      <vt:lpstr>五步流程实现你的人生愿望</vt:lpstr>
      <vt:lpstr>我的原则</vt:lpstr>
      <vt:lpstr>生活原则之如何有效的决策</vt:lpstr>
      <vt:lpstr>PowerPoint 演示文稿</vt:lpstr>
      <vt:lpstr>自我意识障碍</vt:lpstr>
      <vt:lpstr>思维盲点障碍</vt:lpstr>
      <vt:lpstr>头脑极度开放 看到事实真相</vt:lpstr>
      <vt:lpstr>PowerPoint 演示文稿</vt:lpstr>
      <vt:lpstr>PowerPoint 演示文稿</vt:lpstr>
      <vt:lpstr>理解人与人 大不相同</vt:lpstr>
      <vt:lpstr>让合适的人各司其职以支持你的目标，  是成功的关键</vt:lpstr>
      <vt:lpstr>如何有效决策</vt:lpstr>
      <vt:lpstr>PowerPoint 演示文稿</vt:lpstr>
      <vt:lpstr>PowerPoint 演示文稿</vt:lpstr>
      <vt:lpstr>PowerPoint 演示文稿</vt:lpstr>
      <vt:lpstr>工作原则</vt:lpstr>
      <vt:lpstr>打造良好文化</vt:lpstr>
      <vt:lpstr>《原则》所述文化与敏捷文化对比</vt:lpstr>
      <vt:lpstr>PowerPoint 演示文稿</vt:lpstr>
      <vt:lpstr>PowerPoint 演示文稿</vt:lpstr>
      <vt:lpstr>PowerPoint 演示文稿</vt:lpstr>
      <vt:lpstr>文化落地思考</vt:lpstr>
      <vt:lpstr>PowerPoint 演示文稿</vt:lpstr>
      <vt:lpstr>  用对人、构建并进化你的机器</vt:lpstr>
      <vt:lpstr>用对人</vt:lpstr>
      <vt:lpstr>设计和俯视‘机器’</vt:lpstr>
      <vt:lpstr>管理者的杠杆效应</vt:lpstr>
      <vt:lpstr>工具内化制度/原则</vt:lpstr>
      <vt:lpstr>原则背后的原则</vt:lpstr>
      <vt:lpstr>我的工作原则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我的历程</dc:title>
  <dc:creator>Eric</dc:creator>
  <cp:lastModifiedBy>Eric</cp:lastModifiedBy>
  <cp:revision>24</cp:revision>
  <dcterms:created xsi:type="dcterms:W3CDTF">2018-03-02T12:13:19Z</dcterms:created>
  <dcterms:modified xsi:type="dcterms:W3CDTF">2018-03-03T03:22:14Z</dcterms:modified>
</cp:coreProperties>
</file>